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 id="283" r:id="rId26"/>
    <p:sldId id="284" r:id="rId27"/>
    <p:sldId id="285" r:id="rId28"/>
    <p:sldId id="286" r:id="rId29"/>
    <p:sldId id="287" r:id="rId30"/>
    <p:sldId id="288" r:id="rId31"/>
    <p:sldId id="289" r:id="rId32"/>
    <p:sldId id="282" r:id="rId33"/>
    <p:sldId id="26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81547" autoAdjust="0"/>
  </p:normalViewPr>
  <p:slideViewPr>
    <p:cSldViewPr snapToGrid="0" snapToObjects="1">
      <p:cViewPr varScale="1">
        <p:scale>
          <a:sx n="87" d="100"/>
          <a:sy n="87" d="100"/>
        </p:scale>
        <p:origin x="-2424" y="-112"/>
      </p:cViewPr>
      <p:guideLst>
        <p:guide orient="horz" pos="2160"/>
        <p:guide pos="2880"/>
      </p:guideLst>
    </p:cSldViewPr>
  </p:slideViewPr>
  <p:outlineViewPr>
    <p:cViewPr>
      <p:scale>
        <a:sx n="33" d="100"/>
        <a:sy n="33" d="100"/>
      </p:scale>
      <p:origin x="0" y="392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5240AD-D0E5-8743-BED0-4875EEDE37D1}" type="datetimeFigureOut">
              <a:rPr lang="en-US" smtClean="0"/>
              <a:t>26/11/13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9E9EA6-BBB3-1E40-BFD1-2E852B6140C4}" type="slidenum">
              <a:rPr lang="en-US" smtClean="0"/>
              <a:t>‹#›</a:t>
            </a:fld>
            <a:endParaRPr lang="en-US"/>
          </a:p>
        </p:txBody>
      </p:sp>
    </p:spTree>
    <p:extLst>
      <p:ext uri="{BB962C8B-B14F-4D97-AF65-F5344CB8AC3E}">
        <p14:creationId xmlns:p14="http://schemas.microsoft.com/office/powerpoint/2010/main" val="1134862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F1AF83-5EC3-2645-9357-E8053F4E6264}" type="datetimeFigureOut">
              <a:rPr lang="en-US" smtClean="0"/>
              <a:t>26/11/13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9186DE-8459-354D-92FA-6DAD5BD2E459}" type="slidenum">
              <a:rPr lang="en-US" smtClean="0"/>
              <a:t>‹#›</a:t>
            </a:fld>
            <a:endParaRPr lang="en-US"/>
          </a:p>
        </p:txBody>
      </p:sp>
    </p:spTree>
    <p:extLst>
      <p:ext uri="{BB962C8B-B14F-4D97-AF65-F5344CB8AC3E}">
        <p14:creationId xmlns:p14="http://schemas.microsoft.com/office/powerpoint/2010/main" val="136546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Juste pour montrer à quoi</a:t>
            </a:r>
            <a:r>
              <a:rPr lang="fr-FR" baseline="0" dirty="0" smtClean="0"/>
              <a:t> cela ressemble, donner quelques explications de bases, mais ne pas passer trop de temps dans de la théorie ici….</a:t>
            </a:r>
          </a:p>
          <a:p>
            <a:r>
              <a:rPr lang="fr-FR" baseline="0" dirty="0" smtClean="0"/>
              <a:t>On va introduire les concepts au cours du workshop au travers des exemples du jeu, ce sera plus facile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6</a:t>
            </a:fld>
            <a:endParaRPr lang="en-US"/>
          </a:p>
        </p:txBody>
      </p:sp>
    </p:spTree>
    <p:extLst>
      <p:ext uri="{BB962C8B-B14F-4D97-AF65-F5344CB8AC3E}">
        <p14:creationId xmlns:p14="http://schemas.microsoft.com/office/powerpoint/2010/main" val="3203065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En faisant un clique-droit, sur la classe Border, nous pouvons choisir l’option « new Border() » qui permet de créer un objet (ou une « instance ») à partir de notre classe.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A l’aide de la souris, vous pouvez positionner cet objet sur l’écran du jeu (dans une cellule de notre « quadrillage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Vous pouvez recommencez plusieurs fois, et créer ainsi plusieurs blocs. Vous pouvez ensuite utiliser l’option « </a:t>
            </a:r>
            <a:r>
              <a:rPr lang="fr-FR" sz="1200" kern="1200" dirty="0" err="1" smtClean="0">
                <a:solidFill>
                  <a:schemeClr val="tx1"/>
                </a:solidFill>
                <a:effectLst/>
                <a:latin typeface="+mn-lt"/>
                <a:ea typeface="+mn-ea"/>
                <a:cs typeface="+mn-cs"/>
              </a:rPr>
              <a:t>inspect</a:t>
            </a:r>
            <a:r>
              <a:rPr lang="fr-FR" sz="1200" kern="1200" dirty="0" smtClean="0">
                <a:solidFill>
                  <a:schemeClr val="tx1"/>
                </a:solidFill>
                <a:effectLst/>
                <a:latin typeface="+mn-lt"/>
                <a:ea typeface="+mn-ea"/>
                <a:cs typeface="+mn-cs"/>
              </a:rPr>
              <a:t> » pour inspecter l’état d’un objet.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Vous retrouverez la position (</a:t>
            </a:r>
            <a:r>
              <a:rPr lang="fr-FR" sz="1200" kern="1200" dirty="0" err="1" smtClean="0">
                <a:solidFill>
                  <a:schemeClr val="tx1"/>
                </a:solidFill>
                <a:effectLst/>
                <a:latin typeface="+mn-lt"/>
                <a:ea typeface="+mn-ea"/>
                <a:cs typeface="+mn-cs"/>
              </a:rPr>
              <a:t>x,y</a:t>
            </a:r>
            <a:r>
              <a:rPr lang="fr-FR" sz="1200" kern="1200" dirty="0" smtClean="0">
                <a:solidFill>
                  <a:schemeClr val="tx1"/>
                </a:solidFill>
                <a:effectLst/>
                <a:latin typeface="+mn-lt"/>
                <a:ea typeface="+mn-ea"/>
                <a:cs typeface="+mn-cs"/>
              </a:rPr>
              <a:t>) du bloc.</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Vous verrez ainsi que la position du bloc dans le coin supérieur gauche est (0,0) et que la position </a:t>
            </a:r>
            <a:r>
              <a:rPr lang="fr-FR" sz="1200" b="1" kern="1200" dirty="0"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augmente vers la droite, alors que le </a:t>
            </a:r>
            <a:r>
              <a:rPr lang="fr-FR" sz="1200" b="1" kern="1200" dirty="0" smtClean="0">
                <a:solidFill>
                  <a:schemeClr val="tx1"/>
                </a:solidFill>
                <a:effectLst/>
                <a:latin typeface="+mn-lt"/>
                <a:ea typeface="+mn-ea"/>
                <a:cs typeface="+mn-cs"/>
              </a:rPr>
              <a:t>y</a:t>
            </a:r>
            <a:r>
              <a:rPr lang="fr-FR" sz="1200" kern="1200" dirty="0" smtClean="0">
                <a:solidFill>
                  <a:schemeClr val="tx1"/>
                </a:solidFill>
                <a:effectLst/>
                <a:latin typeface="+mn-lt"/>
                <a:ea typeface="+mn-ea"/>
                <a:cs typeface="+mn-cs"/>
              </a:rPr>
              <a:t> augmente vers le bas.</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15</a:t>
            </a:fld>
            <a:endParaRPr lang="en-US"/>
          </a:p>
        </p:txBody>
      </p:sp>
    </p:spTree>
    <p:extLst>
      <p:ext uri="{BB962C8B-B14F-4D97-AF65-F5344CB8AC3E}">
        <p14:creationId xmlns:p14="http://schemas.microsoft.com/office/powerpoint/2010/main" val="296299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Les positions des blocs sont donc organisées comme dans le tableau suivant </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16</a:t>
            </a:fld>
            <a:endParaRPr lang="en-US"/>
          </a:p>
        </p:txBody>
      </p:sp>
    </p:spTree>
    <p:extLst>
      <p:ext uri="{BB962C8B-B14F-4D97-AF65-F5344CB8AC3E}">
        <p14:creationId xmlns:p14="http://schemas.microsoft.com/office/powerpoint/2010/main" val="10749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afficher une bordure dans notre World, cliquez sur la classe </a:t>
            </a:r>
            <a:r>
              <a:rPr lang="fr-FR" sz="1200"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et ajoutez le code suivant</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Compilez. Et vous devriez voir apparaître un bloc dans le coin supérieur droit.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La méthode </a:t>
            </a:r>
            <a:r>
              <a:rPr lang="fr-FR" sz="1200" b="1" kern="1200" dirty="0" err="1" smtClean="0">
                <a:solidFill>
                  <a:schemeClr val="tx1"/>
                </a:solidFill>
                <a:effectLst/>
                <a:latin typeface="+mn-lt"/>
                <a:ea typeface="+mn-ea"/>
                <a:cs typeface="+mn-cs"/>
              </a:rPr>
              <a:t>addObject</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est une méthode héritée de World qui permet d’afficher un </a:t>
            </a:r>
            <a:r>
              <a:rPr lang="fr-FR" sz="1200"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à une position x, y donnée. Le « </a:t>
            </a:r>
            <a:r>
              <a:rPr lang="fr-FR" sz="1200" b="1" kern="1200" dirty="0" smtClean="0">
                <a:solidFill>
                  <a:schemeClr val="tx1"/>
                </a:solidFill>
                <a:effectLst/>
                <a:latin typeface="+mn-lt"/>
                <a:ea typeface="+mn-ea"/>
                <a:cs typeface="+mn-cs"/>
              </a:rPr>
              <a:t>new </a:t>
            </a:r>
            <a:r>
              <a:rPr lang="fr-FR" sz="1200" kern="1200" dirty="0" smtClean="0">
                <a:solidFill>
                  <a:schemeClr val="tx1"/>
                </a:solidFill>
                <a:effectLst/>
                <a:latin typeface="+mn-lt"/>
                <a:ea typeface="+mn-ea"/>
                <a:cs typeface="+mn-cs"/>
              </a:rPr>
              <a:t>» devant le nom d’une classe permet de créer un objet (ou une instance) de cette classe.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Pour afficher des blocs tout autour de notre écran, ce serait un peu long d’ajouter une commande pour chaque bloc. Pour cela, nous allons utiliser les « boucles </a:t>
            </a:r>
            <a:r>
              <a:rPr lang="fr-FR" sz="1200" b="1" kern="1200" dirty="0" smtClean="0">
                <a:solidFill>
                  <a:schemeClr val="tx1"/>
                </a:solidFill>
                <a:effectLst/>
                <a:latin typeface="+mn-lt"/>
                <a:ea typeface="+mn-ea"/>
                <a:cs typeface="+mn-cs"/>
              </a:rPr>
              <a:t>for</a:t>
            </a:r>
            <a:r>
              <a:rPr lang="fr-FR" sz="1200" kern="1200" dirty="0" smtClean="0">
                <a:solidFill>
                  <a:schemeClr val="tx1"/>
                </a:solidFill>
                <a:effectLst/>
                <a:latin typeface="+mn-lt"/>
                <a:ea typeface="+mn-ea"/>
                <a:cs typeface="+mn-cs"/>
              </a:rPr>
              <a:t> » de Java</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17</a:t>
            </a:fld>
            <a:endParaRPr lang="en-US"/>
          </a:p>
        </p:txBody>
      </p:sp>
    </p:spTree>
    <p:extLst>
      <p:ext uri="{BB962C8B-B14F-4D97-AF65-F5344CB8AC3E}">
        <p14:creationId xmlns:p14="http://schemas.microsoft.com/office/powerpoint/2010/main" val="165243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afficher des blocs tout autour de notre écran, ce serait un peu long d’ajouter une commande pour chaque bloc. Pour cela, nous allons utiliser les « boucles </a:t>
            </a:r>
            <a:r>
              <a:rPr lang="fr-FR" sz="1200" b="1" kern="1200" dirty="0" smtClean="0">
                <a:solidFill>
                  <a:schemeClr val="tx1"/>
                </a:solidFill>
                <a:effectLst/>
                <a:latin typeface="+mn-lt"/>
                <a:ea typeface="+mn-ea"/>
                <a:cs typeface="+mn-cs"/>
              </a:rPr>
              <a:t>for</a:t>
            </a:r>
            <a:r>
              <a:rPr lang="fr-FR" sz="1200" kern="1200" dirty="0" smtClean="0">
                <a:solidFill>
                  <a:schemeClr val="tx1"/>
                </a:solidFill>
                <a:effectLst/>
                <a:latin typeface="+mn-lt"/>
                <a:ea typeface="+mn-ea"/>
                <a:cs typeface="+mn-cs"/>
              </a:rPr>
              <a:t> » de Java.</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La syntaxe d’une « boucle </a:t>
            </a:r>
            <a:r>
              <a:rPr lang="fr-FR" sz="1200" b="1" kern="1200" dirty="0" smtClean="0">
                <a:solidFill>
                  <a:schemeClr val="tx1"/>
                </a:solidFill>
                <a:effectLst/>
                <a:latin typeface="+mn-lt"/>
                <a:ea typeface="+mn-ea"/>
                <a:cs typeface="+mn-cs"/>
              </a:rPr>
              <a:t>for »</a:t>
            </a:r>
            <a:r>
              <a:rPr lang="fr-FR" sz="1200" kern="1200" dirty="0" smtClean="0">
                <a:solidFill>
                  <a:schemeClr val="tx1"/>
                </a:solidFill>
                <a:effectLst/>
                <a:latin typeface="+mn-lt"/>
                <a:ea typeface="+mn-ea"/>
                <a:cs typeface="+mn-cs"/>
              </a:rPr>
              <a:t> est la suivante :</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Pour dessiner les bords de notre jeu, nous allons écrire une première boucle qui va définir une variable x, qui ira de 0 à la largeur du jeu. Dans cette boucle nous affichons le bloc du haut et celui du bas.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Ensuite une deuxième boucle va définir une variable y qui ira de 0 à la hauteur du jeu et dans cette boucle, nous affichons les blocs de gauche et de droite</a:t>
            </a:r>
            <a:r>
              <a:rPr lang="fr-FR" dirty="0" smtClean="0">
                <a:effectLst/>
              </a:rPr>
              <a:t> </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Quelques explications supplémentaires :</a:t>
            </a:r>
          </a:p>
          <a:p>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Les variables en Java sont toujours </a:t>
            </a:r>
            <a:r>
              <a:rPr lang="fr-FR" sz="1200" b="1" kern="1200" dirty="0" smtClean="0">
                <a:solidFill>
                  <a:schemeClr val="tx1"/>
                </a:solidFill>
                <a:effectLst/>
                <a:latin typeface="+mn-lt"/>
                <a:ea typeface="+mn-ea"/>
                <a:cs typeface="+mn-cs"/>
              </a:rPr>
              <a:t>typées</a:t>
            </a:r>
            <a:r>
              <a:rPr lang="fr-FR" sz="1200" kern="1200" dirty="0" smtClean="0">
                <a:solidFill>
                  <a:schemeClr val="tx1"/>
                </a:solidFill>
                <a:effectLst/>
                <a:latin typeface="+mn-lt"/>
                <a:ea typeface="+mn-ea"/>
                <a:cs typeface="+mn-cs"/>
              </a:rPr>
              <a:t>, ici le type de x et y est </a:t>
            </a:r>
            <a:r>
              <a:rPr lang="fr-FR" sz="1200" b="1" kern="1200" dirty="0" err="1" smtClean="0">
                <a:solidFill>
                  <a:schemeClr val="tx1"/>
                </a:solidFill>
                <a:effectLst/>
                <a:latin typeface="+mn-lt"/>
                <a:ea typeface="+mn-ea"/>
                <a:cs typeface="+mn-cs"/>
              </a:rPr>
              <a:t>int</a:t>
            </a:r>
            <a:r>
              <a:rPr lang="fr-FR" sz="1200" kern="1200" dirty="0" smtClean="0">
                <a:solidFill>
                  <a:schemeClr val="tx1"/>
                </a:solidFill>
                <a:effectLst/>
                <a:latin typeface="+mn-lt"/>
                <a:ea typeface="+mn-ea"/>
                <a:cs typeface="+mn-cs"/>
              </a:rPr>
              <a:t>. Nous allons beaucoup utiliser ce type qui représente un entier (0, 1, 2, …)</a:t>
            </a:r>
          </a:p>
          <a:p>
            <a:pPr lvl="0"/>
            <a:r>
              <a:rPr lang="fr-FR" sz="1200" kern="1200" dirty="0" smtClean="0">
                <a:solidFill>
                  <a:schemeClr val="tx1"/>
                </a:solidFill>
                <a:effectLst/>
                <a:latin typeface="+mn-lt"/>
                <a:ea typeface="+mn-ea"/>
                <a:cs typeface="+mn-cs"/>
              </a:rPr>
              <a:t>L’instruction </a:t>
            </a:r>
            <a:r>
              <a:rPr lang="fr-FR" sz="1200" b="1" kern="1200" dirty="0" smtClean="0">
                <a:solidFill>
                  <a:schemeClr val="tx1"/>
                </a:solidFill>
                <a:effectLst/>
                <a:latin typeface="+mn-lt"/>
                <a:ea typeface="+mn-ea"/>
                <a:cs typeface="+mn-cs"/>
              </a:rPr>
              <a:t>variable = &lt;expression&gt; ;  </a:t>
            </a:r>
            <a:r>
              <a:rPr lang="fr-FR" sz="1200" kern="1200" dirty="0" smtClean="0">
                <a:solidFill>
                  <a:schemeClr val="tx1"/>
                </a:solidFill>
                <a:effectLst/>
                <a:latin typeface="+mn-lt"/>
                <a:ea typeface="+mn-ea"/>
                <a:cs typeface="+mn-cs"/>
              </a:rPr>
              <a:t>permet d’assigner la valeur de l’expression à la variable. Ainsi, l’instruction </a:t>
            </a:r>
            <a:r>
              <a:rPr lang="fr-FR" sz="1200" b="1" kern="1200" dirty="0" smtClean="0">
                <a:solidFill>
                  <a:schemeClr val="tx1"/>
                </a:solidFill>
                <a:effectLst/>
                <a:latin typeface="+mn-lt"/>
                <a:ea typeface="+mn-ea"/>
                <a:cs typeface="+mn-cs"/>
              </a:rPr>
              <a:t>x = 0;</a:t>
            </a:r>
            <a:r>
              <a:rPr lang="fr-FR" sz="1200" kern="1200" dirty="0" smtClean="0">
                <a:solidFill>
                  <a:schemeClr val="tx1"/>
                </a:solidFill>
                <a:effectLst/>
                <a:latin typeface="+mn-lt"/>
                <a:ea typeface="+mn-ea"/>
                <a:cs typeface="+mn-cs"/>
              </a:rPr>
              <a:t> permet d’initialiser la variable </a:t>
            </a:r>
            <a:r>
              <a:rPr lang="fr-FR" sz="1200" b="1" kern="1200" dirty="0"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avec la valeur </a:t>
            </a:r>
            <a:r>
              <a:rPr lang="fr-FR" sz="1200" b="1" kern="1200" dirty="0" smtClean="0">
                <a:solidFill>
                  <a:schemeClr val="tx1"/>
                </a:solidFill>
                <a:effectLst/>
                <a:latin typeface="+mn-lt"/>
                <a:ea typeface="+mn-ea"/>
                <a:cs typeface="+mn-cs"/>
              </a:rPr>
              <a:t>0</a:t>
            </a:r>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Toutes les instructions en Java se terminent toujours par </a:t>
            </a:r>
            <a:r>
              <a:rPr lang="fr-FR" sz="1200" b="1"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L’instruction </a:t>
            </a:r>
            <a:r>
              <a:rPr lang="fr-FR" sz="1200" b="1" kern="1200" dirty="0" smtClean="0">
                <a:solidFill>
                  <a:schemeClr val="tx1"/>
                </a:solidFill>
                <a:effectLst/>
                <a:latin typeface="+mn-lt"/>
                <a:ea typeface="+mn-ea"/>
                <a:cs typeface="+mn-cs"/>
              </a:rPr>
              <a:t>x++ ;</a:t>
            </a:r>
            <a:r>
              <a:rPr lang="fr-FR" sz="1200" kern="1200" dirty="0" smtClean="0">
                <a:solidFill>
                  <a:schemeClr val="tx1"/>
                </a:solidFill>
                <a:effectLst/>
                <a:latin typeface="+mn-lt"/>
                <a:ea typeface="+mn-ea"/>
                <a:cs typeface="+mn-cs"/>
              </a:rPr>
              <a:t> permet de rajouter 1 à la variable x. Il est équivalent à l’instruction </a:t>
            </a:r>
            <a:r>
              <a:rPr lang="fr-FR" sz="1200" b="1" kern="1200" dirty="0" smtClean="0">
                <a:solidFill>
                  <a:schemeClr val="tx1"/>
                </a:solidFill>
                <a:effectLst/>
                <a:latin typeface="+mn-lt"/>
                <a:ea typeface="+mn-ea"/>
                <a:cs typeface="+mn-cs"/>
              </a:rPr>
              <a:t>x = x + 1 ;</a:t>
            </a:r>
            <a:r>
              <a:rPr lang="fr-FR" sz="1200" kern="1200" dirty="0" smtClean="0">
                <a:solidFill>
                  <a:schemeClr val="tx1"/>
                </a:solidFill>
                <a:effectLst/>
                <a:latin typeface="+mn-lt"/>
                <a:ea typeface="+mn-ea"/>
                <a:cs typeface="+mn-cs"/>
              </a:rPr>
              <a:t> </a:t>
            </a:r>
          </a:p>
          <a:p>
            <a:pPr lvl="0"/>
            <a:r>
              <a:rPr lang="fr-FR" sz="1200" kern="1200" dirty="0" smtClean="0">
                <a:solidFill>
                  <a:schemeClr val="tx1"/>
                </a:solidFill>
                <a:effectLst/>
                <a:latin typeface="+mn-lt"/>
                <a:ea typeface="+mn-ea"/>
                <a:cs typeface="+mn-cs"/>
              </a:rPr>
              <a:t>Les méthodes </a:t>
            </a:r>
            <a:r>
              <a:rPr lang="fr-FR" sz="1200" b="1" kern="1200" dirty="0" err="1" smtClean="0">
                <a:solidFill>
                  <a:schemeClr val="tx1"/>
                </a:solidFill>
                <a:effectLst/>
                <a:latin typeface="+mn-lt"/>
                <a:ea typeface="+mn-ea"/>
                <a:cs typeface="+mn-cs"/>
              </a:rPr>
              <a:t>getWidth</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et </a:t>
            </a:r>
            <a:r>
              <a:rPr lang="fr-FR" sz="1200" b="1" kern="1200" dirty="0" err="1" smtClean="0">
                <a:solidFill>
                  <a:schemeClr val="tx1"/>
                </a:solidFill>
                <a:effectLst/>
                <a:latin typeface="+mn-lt"/>
                <a:ea typeface="+mn-ea"/>
                <a:cs typeface="+mn-cs"/>
              </a:rPr>
              <a:t>getHeight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sont des méthodes héritées de la classe </a:t>
            </a:r>
            <a:r>
              <a:rPr lang="fr-FR" sz="1200" b="1" kern="1200" dirty="0" smtClean="0">
                <a:solidFill>
                  <a:schemeClr val="tx1"/>
                </a:solidFill>
                <a:effectLst/>
                <a:latin typeface="+mn-lt"/>
                <a:ea typeface="+mn-ea"/>
                <a:cs typeface="+mn-cs"/>
              </a:rPr>
              <a:t>World </a:t>
            </a:r>
            <a:r>
              <a:rPr lang="fr-FR" sz="1200" kern="1200" dirty="0" smtClean="0">
                <a:solidFill>
                  <a:schemeClr val="tx1"/>
                </a:solidFill>
                <a:effectLst/>
                <a:latin typeface="+mn-lt"/>
                <a:ea typeface="+mn-ea"/>
                <a:cs typeface="+mn-cs"/>
              </a:rPr>
              <a:t>et permettent de retourner la largeur et la hauteur du world.</a:t>
            </a: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18</a:t>
            </a:fld>
            <a:endParaRPr lang="en-US"/>
          </a:p>
        </p:txBody>
      </p:sp>
    </p:spTree>
    <p:extLst>
      <p:ext uri="{BB962C8B-B14F-4D97-AF65-F5344CB8AC3E}">
        <p14:creationId xmlns:p14="http://schemas.microsoft.com/office/powerpoint/2010/main" val="79376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Créez une nouvelle sous-classe de notre classe Block</a:t>
            </a:r>
            <a:r>
              <a:rPr lang="fr-FR" dirty="0" smtClean="0">
                <a:effectLst/>
              </a:rPr>
              <a:t> </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Appelez-là </a:t>
            </a:r>
            <a:r>
              <a:rPr lang="fr-FR" sz="1200" b="1"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 et </a:t>
            </a:r>
            <a:r>
              <a:rPr lang="fr-FR" sz="1200" kern="1200" dirty="0" err="1" smtClean="0">
                <a:solidFill>
                  <a:schemeClr val="tx1"/>
                </a:solidFill>
                <a:effectLst/>
                <a:latin typeface="+mn-lt"/>
                <a:ea typeface="+mn-ea"/>
                <a:cs typeface="+mn-cs"/>
              </a:rPr>
              <a:t>choissez</a:t>
            </a:r>
            <a:r>
              <a:rPr lang="fr-FR" sz="1200" kern="1200" dirty="0" smtClean="0">
                <a:solidFill>
                  <a:schemeClr val="tx1"/>
                </a:solidFill>
                <a:effectLst/>
                <a:latin typeface="+mn-lt"/>
                <a:ea typeface="+mn-ea"/>
                <a:cs typeface="+mn-cs"/>
              </a:rPr>
              <a:t> l’image de Bobby, </a:t>
            </a:r>
            <a:r>
              <a:rPr lang="fr-FR" sz="1200" b="1" kern="1200" dirty="0" err="1" smtClean="0">
                <a:solidFill>
                  <a:schemeClr val="tx1"/>
                </a:solidFill>
                <a:effectLst/>
                <a:latin typeface="+mn-lt"/>
                <a:ea typeface="+mn-ea"/>
                <a:cs typeface="+mn-cs"/>
              </a:rPr>
              <a:t>bobby.png</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20</a:t>
            </a:fld>
            <a:endParaRPr lang="en-US"/>
          </a:p>
        </p:txBody>
      </p:sp>
    </p:spTree>
    <p:extLst>
      <p:ext uri="{BB962C8B-B14F-4D97-AF65-F5344CB8AC3E}">
        <p14:creationId xmlns:p14="http://schemas.microsoft.com/office/powerpoint/2010/main" val="1156017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Le serpent dans notre jeu sera une « liste » de </a:t>
            </a:r>
            <a:r>
              <a:rPr lang="fr-FR" sz="1200"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 Pour cela, notre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doit définir une propriété pour que cette liste de </a:t>
            </a:r>
            <a:r>
              <a:rPr lang="fr-FR" sz="1200"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 fasse partie de son « état ».</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Cette définition crée une liste vide de </a:t>
            </a:r>
            <a:r>
              <a:rPr lang="fr-FR" sz="1200" b="1"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Pour pouvoir utiliser la classe </a:t>
            </a:r>
            <a:r>
              <a:rPr lang="fr-FR" sz="1200" b="1" kern="1200" dirty="0" err="1" smtClean="0">
                <a:solidFill>
                  <a:schemeClr val="tx1"/>
                </a:solidFill>
                <a:effectLst/>
                <a:latin typeface="+mn-lt"/>
                <a:ea typeface="+mn-ea"/>
                <a:cs typeface="+mn-cs"/>
              </a:rPr>
              <a:t>LinkedList</a:t>
            </a:r>
            <a:r>
              <a:rPr lang="fr-FR" sz="1200" kern="1200" dirty="0" smtClean="0">
                <a:solidFill>
                  <a:schemeClr val="tx1"/>
                </a:solidFill>
                <a:effectLst/>
                <a:latin typeface="+mn-lt"/>
                <a:ea typeface="+mn-ea"/>
                <a:cs typeface="+mn-cs"/>
              </a:rPr>
              <a:t> de Java, vous devez également ajouter, au tout début de la classe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l’instruction suivante : (import)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Ensuite, ajoutons le premier élément dans cette liste.</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première instruction crée un nouvel objet </a:t>
            </a:r>
            <a:r>
              <a:rPr lang="fr-FR" sz="1200" b="1" kern="1200" dirty="0" err="1" smtClean="0">
                <a:solidFill>
                  <a:schemeClr val="tx1"/>
                </a:solidFill>
                <a:effectLst/>
                <a:latin typeface="+mn-lt"/>
                <a:ea typeface="+mn-ea"/>
                <a:cs typeface="+mn-cs"/>
              </a:rPr>
              <a:t>SnakeBody</a:t>
            </a:r>
            <a:r>
              <a:rPr lang="fr-FR" sz="1200" kern="1200" dirty="0" smtClean="0">
                <a:solidFill>
                  <a:schemeClr val="tx1"/>
                </a:solidFill>
                <a:effectLst/>
                <a:latin typeface="+mn-lt"/>
                <a:ea typeface="+mn-ea"/>
                <a:cs typeface="+mn-cs"/>
              </a:rPr>
              <a:t>.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deuxième utilise la méthode </a:t>
            </a:r>
            <a:r>
              <a:rPr lang="fr-FR" sz="1200" b="1" kern="1200" dirty="0" err="1" smtClean="0">
                <a:solidFill>
                  <a:schemeClr val="tx1"/>
                </a:solidFill>
                <a:effectLst/>
                <a:latin typeface="+mn-lt"/>
                <a:ea typeface="+mn-ea"/>
                <a:cs typeface="+mn-cs"/>
              </a:rPr>
              <a:t>add</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sur la liste </a:t>
            </a:r>
            <a:r>
              <a:rPr lang="fr-FR" sz="1200" b="1" kern="1200" dirty="0" err="1" smtClean="0">
                <a:solidFill>
                  <a:schemeClr val="tx1"/>
                </a:solidFill>
                <a:effectLst/>
                <a:latin typeface="+mn-lt"/>
                <a:ea typeface="+mn-ea"/>
                <a:cs typeface="+mn-cs"/>
              </a:rPr>
              <a:t>snake</a:t>
            </a:r>
            <a:r>
              <a:rPr lang="fr-FR" sz="1200" kern="1200" dirty="0" smtClean="0">
                <a:solidFill>
                  <a:schemeClr val="tx1"/>
                </a:solidFill>
                <a:effectLst/>
                <a:latin typeface="+mn-lt"/>
                <a:ea typeface="+mn-ea"/>
                <a:cs typeface="+mn-cs"/>
              </a:rPr>
              <a:t>, qui permet d’ajouter un nouvel élément (passé en paramètre) à la fin de la liste.</a:t>
            </a:r>
            <a:r>
              <a:rPr lang="fr-FR" dirty="0" smtClean="0">
                <a:effectLst/>
              </a:rPr>
              <a:t>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la troisième affiche le nouvel élément dans le world en position (2,2), grâce à l’utilisation de la méthode </a:t>
            </a:r>
            <a:r>
              <a:rPr lang="fr-FR" sz="1200" b="1" kern="1200" dirty="0" err="1" smtClean="0">
                <a:solidFill>
                  <a:schemeClr val="tx1"/>
                </a:solidFill>
                <a:effectLst/>
                <a:latin typeface="+mn-lt"/>
                <a:ea typeface="+mn-ea"/>
                <a:cs typeface="+mn-cs"/>
              </a:rPr>
              <a:t>addObject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que nous avons déjà utilisée pour afficher les bordures.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Compilez, vous devez maintenant voir la tête de Bobby en position (2, 2).</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21</a:t>
            </a:fld>
            <a:endParaRPr lang="en-US"/>
          </a:p>
        </p:txBody>
      </p:sp>
    </p:spTree>
    <p:extLst>
      <p:ext uri="{BB962C8B-B14F-4D97-AF65-F5344CB8AC3E}">
        <p14:creationId xmlns:p14="http://schemas.microsoft.com/office/powerpoint/2010/main" val="214793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savoir dans quelle direction se déplace Bobby, nous allons ajouter deux propriétés supplémentaires, une pour la direction selon l’axe des x et une pour la direction selon l’axe des y.</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Pour que le mouvement initial de Bobby soit vers la droite, dx est initialisé à 1 et </a:t>
            </a:r>
            <a:r>
              <a:rPr lang="fr-FR" sz="1200" kern="1200" dirty="0" err="1" smtClean="0">
                <a:solidFill>
                  <a:schemeClr val="tx1"/>
                </a:solidFill>
                <a:effectLst/>
                <a:latin typeface="+mn-lt"/>
                <a:ea typeface="+mn-ea"/>
                <a:cs typeface="+mn-cs"/>
              </a:rPr>
              <a:t>dy</a:t>
            </a:r>
            <a:r>
              <a:rPr lang="fr-FR" sz="1200" kern="1200" dirty="0" smtClean="0">
                <a:solidFill>
                  <a:schemeClr val="tx1"/>
                </a:solidFill>
                <a:effectLst/>
                <a:latin typeface="+mn-lt"/>
                <a:ea typeface="+mn-ea"/>
                <a:cs typeface="+mn-cs"/>
              </a:rPr>
              <a:t> à 0.</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Maintenant, ajoutons une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à notre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Cette méthode est appelée par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de façon continue pour faire avancer le jeu, sur le </a:t>
            </a:r>
            <a:r>
              <a:rPr lang="fr-FR" sz="1200" b="1" kern="1200" dirty="0" smtClean="0">
                <a:solidFill>
                  <a:schemeClr val="tx1"/>
                </a:solidFill>
                <a:effectLst/>
                <a:latin typeface="+mn-lt"/>
                <a:ea typeface="+mn-ea"/>
                <a:cs typeface="+mn-cs"/>
              </a:rPr>
              <a:t>World</a:t>
            </a:r>
            <a:r>
              <a:rPr lang="fr-FR" sz="1200" kern="1200" dirty="0" smtClean="0">
                <a:solidFill>
                  <a:schemeClr val="tx1"/>
                </a:solidFill>
                <a:effectLst/>
                <a:latin typeface="+mn-lt"/>
                <a:ea typeface="+mn-ea"/>
                <a:cs typeface="+mn-cs"/>
              </a:rPr>
              <a:t> et sur tous les </a:t>
            </a:r>
            <a:r>
              <a:rPr lang="fr-FR" sz="1200" b="1" kern="1200" dirty="0" err="1" smtClean="0">
                <a:solidFill>
                  <a:schemeClr val="tx1"/>
                </a:solidFill>
                <a:effectLst/>
                <a:latin typeface="+mn-lt"/>
                <a:ea typeface="+mn-ea"/>
                <a:cs typeface="+mn-cs"/>
              </a:rPr>
              <a:t>Actors</a:t>
            </a:r>
            <a:r>
              <a:rPr lang="fr-FR" sz="1200" kern="1200" dirty="0" smtClean="0">
                <a:solidFill>
                  <a:schemeClr val="tx1"/>
                </a:solidFill>
                <a:effectLst/>
                <a:latin typeface="+mn-lt"/>
                <a:ea typeface="+mn-ea"/>
                <a:cs typeface="+mn-cs"/>
              </a:rPr>
              <a:t> qui ont été ajoutés au </a:t>
            </a:r>
            <a:r>
              <a:rPr lang="fr-FR" sz="1200" b="1" kern="1200" dirty="0" smtClean="0">
                <a:solidFill>
                  <a:schemeClr val="tx1"/>
                </a:solidFill>
                <a:effectLst/>
                <a:latin typeface="+mn-lt"/>
                <a:ea typeface="+mn-ea"/>
                <a:cs typeface="+mn-cs"/>
              </a:rPr>
              <a:t>World</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Dans cette première version, nous prenons la tête actuelle (dernier élément dans notre liste). La méthode </a:t>
            </a:r>
            <a:r>
              <a:rPr lang="fr-FR" sz="1200" b="1" kern="1200" dirty="0" err="1" smtClean="0">
                <a:solidFill>
                  <a:schemeClr val="tx1"/>
                </a:solidFill>
                <a:effectLst/>
                <a:latin typeface="+mn-lt"/>
                <a:ea typeface="+mn-ea"/>
                <a:cs typeface="+mn-cs"/>
              </a:rPr>
              <a:t>getLast</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sur une </a:t>
            </a:r>
            <a:r>
              <a:rPr lang="fr-FR" sz="1200" b="1" kern="1200" dirty="0" err="1" smtClean="0">
                <a:solidFill>
                  <a:schemeClr val="tx1"/>
                </a:solidFill>
                <a:effectLst/>
                <a:latin typeface="+mn-lt"/>
                <a:ea typeface="+mn-ea"/>
                <a:cs typeface="+mn-cs"/>
              </a:rPr>
              <a:t>LinkedList</a:t>
            </a:r>
            <a:r>
              <a:rPr lang="fr-FR" sz="1200" kern="1200" dirty="0" smtClean="0">
                <a:solidFill>
                  <a:schemeClr val="tx1"/>
                </a:solidFill>
                <a:effectLst/>
                <a:latin typeface="+mn-lt"/>
                <a:ea typeface="+mn-ea"/>
                <a:cs typeface="+mn-cs"/>
              </a:rPr>
              <a:t> permet en effet de retourner le dernier élément dans la liste (last = dernier en anglais).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Ensuite, nous changeons l’image de cette tête pour qu’elle devienne l’image d’un élément de la queue (</a:t>
            </a:r>
            <a:r>
              <a:rPr lang="fr-FR" sz="1200" kern="1200" dirty="0" err="1" smtClean="0">
                <a:solidFill>
                  <a:schemeClr val="tx1"/>
                </a:solidFill>
                <a:effectLst/>
                <a:latin typeface="+mn-lt"/>
                <a:ea typeface="+mn-ea"/>
                <a:cs typeface="+mn-cs"/>
              </a:rPr>
              <a:t>tail</a:t>
            </a:r>
            <a:r>
              <a:rPr lang="fr-FR" sz="1200" kern="1200" dirty="0" smtClean="0">
                <a:solidFill>
                  <a:schemeClr val="tx1"/>
                </a:solidFill>
                <a:effectLst/>
                <a:latin typeface="+mn-lt"/>
                <a:ea typeface="+mn-ea"/>
                <a:cs typeface="+mn-cs"/>
              </a:rPr>
              <a:t> = queue en anglais).</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Ensuite, nous créons une nouvelle tête avec l’instruction </a:t>
            </a:r>
            <a:r>
              <a:rPr lang="fr-FR" sz="1200" b="1" kern="1200" dirty="0" smtClean="0">
                <a:solidFill>
                  <a:schemeClr val="tx1"/>
                </a:solidFill>
                <a:effectLst/>
                <a:latin typeface="+mn-lt"/>
                <a:ea typeface="+mn-ea"/>
                <a:cs typeface="+mn-cs"/>
              </a:rPr>
              <a:t>new </a:t>
            </a:r>
            <a:r>
              <a:rPr lang="fr-FR" sz="1200" b="1" kern="1200" dirty="0" err="1" smtClean="0">
                <a:solidFill>
                  <a:schemeClr val="tx1"/>
                </a:solidFill>
                <a:effectLst/>
                <a:latin typeface="+mn-lt"/>
                <a:ea typeface="+mn-ea"/>
                <a:cs typeface="+mn-cs"/>
              </a:rPr>
              <a:t>SnakeBody</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et nous calculons sa nouvelle position sur base de la position de la tête courante et de la direction (dx et </a:t>
            </a:r>
            <a:r>
              <a:rPr lang="fr-FR" sz="1200" kern="1200" dirty="0" err="1" smtClean="0">
                <a:solidFill>
                  <a:schemeClr val="tx1"/>
                </a:solidFill>
                <a:effectLst/>
                <a:latin typeface="+mn-lt"/>
                <a:ea typeface="+mn-ea"/>
                <a:cs typeface="+mn-cs"/>
              </a:rPr>
              <a:t>dy</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Puis, nous ajoutons la nouvelle tête à la nouvelle position dans le world et dans notre liste</a:t>
            </a:r>
            <a:r>
              <a:rPr lang="fr-FR" dirty="0" smtClean="0">
                <a:effectLst/>
              </a:rPr>
              <a:t> </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Compilez et testez le programme en cliquant sur « </a:t>
            </a:r>
            <a:r>
              <a:rPr lang="fr-FR" sz="1200" b="1" kern="1200" dirty="0" err="1" smtClean="0">
                <a:solidFill>
                  <a:schemeClr val="tx1"/>
                </a:solidFill>
                <a:effectLst/>
                <a:latin typeface="+mn-lt"/>
                <a:ea typeface="+mn-ea"/>
                <a:cs typeface="+mn-cs"/>
              </a:rPr>
              <a:t>run</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22</a:t>
            </a:fld>
            <a:endParaRPr lang="en-US"/>
          </a:p>
        </p:txBody>
      </p:sp>
    </p:spTree>
    <p:extLst>
      <p:ext uri="{BB962C8B-B14F-4D97-AF65-F5344CB8AC3E}">
        <p14:creationId xmlns:p14="http://schemas.microsoft.com/office/powerpoint/2010/main" val="337239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La syntaxe d’un </a:t>
            </a:r>
            <a:r>
              <a:rPr lang="fr-FR" sz="1200" b="1" kern="1200" dirty="0" smtClean="0">
                <a:solidFill>
                  <a:schemeClr val="tx1"/>
                </a:solidFill>
                <a:effectLst/>
                <a:latin typeface="+mn-lt"/>
                <a:ea typeface="+mn-ea"/>
                <a:cs typeface="+mn-cs"/>
              </a:rPr>
              <a:t>if</a:t>
            </a:r>
            <a:r>
              <a:rPr lang="fr-FR" sz="1200" kern="1200" dirty="0" smtClean="0">
                <a:solidFill>
                  <a:schemeClr val="tx1"/>
                </a:solidFill>
                <a:effectLst/>
                <a:latin typeface="+mn-lt"/>
                <a:ea typeface="+mn-ea"/>
                <a:cs typeface="+mn-cs"/>
              </a:rPr>
              <a:t> est la suivante</a:t>
            </a:r>
          </a:p>
          <a:p>
            <a:endParaRPr lang="fr-FR" dirty="0" smtClean="0"/>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Et son exécution dépend du résultat du test sur la </a:t>
            </a:r>
            <a:r>
              <a:rPr lang="fr-FR" sz="1200" b="1" kern="1200" dirty="0" smtClean="0">
                <a:solidFill>
                  <a:schemeClr val="tx1"/>
                </a:solidFill>
                <a:effectLst/>
                <a:latin typeface="+mn-lt"/>
                <a:ea typeface="+mn-ea"/>
                <a:cs typeface="+mn-cs"/>
              </a:rPr>
              <a:t>condition </a:t>
            </a:r>
            <a:r>
              <a:rPr lang="fr-FR" sz="1200" kern="1200" dirty="0" smtClean="0">
                <a:solidFill>
                  <a:schemeClr val="tx1"/>
                </a:solidFill>
                <a:effectLst/>
                <a:latin typeface="+mn-lt"/>
                <a:ea typeface="+mn-ea"/>
                <a:cs typeface="+mn-cs"/>
              </a:rPr>
              <a:t>:</a:t>
            </a:r>
          </a:p>
          <a:p>
            <a:endParaRPr lang="fr-FR" dirty="0" smtClean="0"/>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Une autre forme du if, est le </a:t>
            </a:r>
            <a:r>
              <a:rPr lang="fr-FR" sz="1200" b="1" kern="1200" dirty="0" smtClean="0">
                <a:solidFill>
                  <a:schemeClr val="tx1"/>
                </a:solidFill>
                <a:effectLst/>
                <a:latin typeface="+mn-lt"/>
                <a:ea typeface="+mn-ea"/>
                <a:cs typeface="+mn-cs"/>
              </a:rPr>
              <a:t>if-</a:t>
            </a:r>
            <a:r>
              <a:rPr lang="fr-FR" sz="1200" b="1" kern="1200" dirty="0" err="1" smtClean="0">
                <a:solidFill>
                  <a:schemeClr val="tx1"/>
                </a:solidFill>
                <a:effectLst/>
                <a:latin typeface="+mn-lt"/>
                <a:ea typeface="+mn-ea"/>
                <a:cs typeface="+mn-cs"/>
              </a:rPr>
              <a:t>then</a:t>
            </a:r>
            <a:r>
              <a:rPr lang="fr-FR" sz="1200" b="1" kern="1200" dirty="0" smtClean="0">
                <a:solidFill>
                  <a:schemeClr val="tx1"/>
                </a:solidFill>
                <a:effectLst/>
                <a:latin typeface="+mn-lt"/>
                <a:ea typeface="+mn-ea"/>
                <a:cs typeface="+mn-cs"/>
              </a:rPr>
              <a:t>-</a:t>
            </a:r>
            <a:r>
              <a:rPr lang="fr-FR" sz="1200" b="1" kern="1200" dirty="0" err="1" smtClean="0">
                <a:solidFill>
                  <a:schemeClr val="tx1"/>
                </a:solidFill>
                <a:effectLst/>
                <a:latin typeface="+mn-lt"/>
                <a:ea typeface="+mn-ea"/>
                <a:cs typeface="+mn-cs"/>
              </a:rPr>
              <a:t>else</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qui permet de spécifier deux comportements :</a:t>
            </a:r>
          </a:p>
          <a:p>
            <a:endParaRPr lang="fr-FR" dirty="0" smtClean="0"/>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Son exécution dépend du résultat du test sur la </a:t>
            </a:r>
            <a:r>
              <a:rPr lang="fr-FR" sz="1200" b="1" kern="1200" dirty="0" smtClean="0">
                <a:solidFill>
                  <a:schemeClr val="tx1"/>
                </a:solidFill>
                <a:effectLst/>
                <a:latin typeface="+mn-lt"/>
                <a:ea typeface="+mn-ea"/>
                <a:cs typeface="+mn-cs"/>
              </a:rPr>
              <a:t>condition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23</a:t>
            </a:fld>
            <a:endParaRPr lang="en-US"/>
          </a:p>
        </p:txBody>
      </p:sp>
    </p:spTree>
    <p:extLst>
      <p:ext uri="{BB962C8B-B14F-4D97-AF65-F5344CB8AC3E}">
        <p14:creationId xmlns:p14="http://schemas.microsoft.com/office/powerpoint/2010/main" val="4238881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Afin de limiter la taille de la queue, nous allons ajouter une propriété au world, qui indique combien d’éléments de la queue doivent encore être affichés.</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Dans la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après avoir affiché la nouvelle tête, on va tester la valeur de ce compteur :</a:t>
            </a:r>
          </a:p>
          <a:p>
            <a:pPr lvl="0"/>
            <a:r>
              <a:rPr lang="fr-FR" sz="1200" kern="1200" dirty="0" smtClean="0">
                <a:solidFill>
                  <a:schemeClr val="tx1"/>
                </a:solidFill>
                <a:effectLst/>
                <a:latin typeface="+mn-lt"/>
                <a:ea typeface="+mn-ea"/>
                <a:cs typeface="+mn-cs"/>
              </a:rPr>
              <a:t>s’il est à zéro, on efface le dernier élément de la queue (qui est en fait le premier élément dans la liste, puisque l’on ajoute les nouveaux éléments en fin de liste).</a:t>
            </a:r>
          </a:p>
          <a:p>
            <a:pPr lvl="0"/>
            <a:r>
              <a:rPr lang="fr-FR" sz="1200" kern="1200" dirty="0" smtClean="0">
                <a:solidFill>
                  <a:schemeClr val="tx1"/>
                </a:solidFill>
                <a:effectLst/>
                <a:latin typeface="+mn-lt"/>
                <a:ea typeface="+mn-ea"/>
                <a:cs typeface="+mn-cs"/>
              </a:rPr>
              <a:t>sinon, on diminue le compteur de 1</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méthode </a:t>
            </a:r>
            <a:r>
              <a:rPr lang="fr-FR" sz="1200" b="1" kern="1200" dirty="0" err="1" smtClean="0">
                <a:solidFill>
                  <a:schemeClr val="tx1"/>
                </a:solidFill>
                <a:effectLst/>
                <a:latin typeface="+mn-lt"/>
                <a:ea typeface="+mn-ea"/>
                <a:cs typeface="+mn-cs"/>
              </a:rPr>
              <a:t>removeFirst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sur une </a:t>
            </a:r>
            <a:r>
              <a:rPr lang="fr-FR" sz="1200" b="1" kern="1200" dirty="0" err="1" smtClean="0">
                <a:solidFill>
                  <a:schemeClr val="tx1"/>
                </a:solidFill>
                <a:effectLst/>
                <a:latin typeface="+mn-lt"/>
                <a:ea typeface="+mn-ea"/>
                <a:cs typeface="+mn-cs"/>
              </a:rPr>
              <a:t>LinkedList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supprime le premier élément de la liste et le retourne.</a:t>
            </a:r>
          </a:p>
          <a:p>
            <a:r>
              <a:rPr lang="fr-FR" sz="1200" kern="1200" dirty="0" smtClean="0">
                <a:solidFill>
                  <a:schemeClr val="tx1"/>
                </a:solidFill>
                <a:effectLst/>
                <a:latin typeface="+mn-lt"/>
                <a:ea typeface="+mn-ea"/>
                <a:cs typeface="+mn-cs"/>
              </a:rPr>
              <a:t>La méthode  </a:t>
            </a:r>
            <a:r>
              <a:rPr lang="fr-FR" sz="1200" b="1" kern="1200" dirty="0" err="1" smtClean="0">
                <a:solidFill>
                  <a:schemeClr val="tx1"/>
                </a:solidFill>
                <a:effectLst/>
                <a:latin typeface="+mn-lt"/>
                <a:ea typeface="+mn-ea"/>
                <a:cs typeface="+mn-cs"/>
              </a:rPr>
              <a:t>removeObject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héritée de World, supprime l’</a:t>
            </a:r>
            <a:r>
              <a:rPr lang="fr-FR" sz="1200"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passé en paramètre du world (et donc l’efface à l’écran).</a:t>
            </a:r>
          </a:p>
          <a:p>
            <a:r>
              <a:rPr lang="fr-FR" sz="1200" kern="1200" dirty="0" smtClean="0">
                <a:solidFill>
                  <a:schemeClr val="tx1"/>
                </a:solidFill>
                <a:effectLst/>
                <a:latin typeface="+mn-lt"/>
                <a:ea typeface="+mn-ea"/>
                <a:cs typeface="+mn-cs"/>
              </a:rPr>
              <a:t> </a:t>
            </a:r>
          </a:p>
          <a:p>
            <a:r>
              <a:rPr lang="fr-FR" sz="1200" b="1" kern="1200" dirty="0" err="1" smtClean="0">
                <a:solidFill>
                  <a:schemeClr val="tx1"/>
                </a:solidFill>
                <a:effectLst/>
                <a:latin typeface="+mn-lt"/>
                <a:ea typeface="+mn-ea"/>
                <a:cs typeface="+mn-cs"/>
              </a:rPr>
              <a:t>tailCounter</a:t>
            </a:r>
            <a:r>
              <a:rPr lang="fr-FR" sz="1200" b="1" kern="1200" dirty="0" smtClean="0">
                <a:solidFill>
                  <a:schemeClr val="tx1"/>
                </a:solidFill>
                <a:effectLst/>
                <a:latin typeface="+mn-lt"/>
                <a:ea typeface="+mn-ea"/>
                <a:cs typeface="+mn-cs"/>
              </a:rPr>
              <a:t>-- ; </a:t>
            </a:r>
            <a:r>
              <a:rPr lang="fr-FR" sz="1200" kern="1200" dirty="0" smtClean="0">
                <a:solidFill>
                  <a:schemeClr val="tx1"/>
                </a:solidFill>
                <a:effectLst/>
                <a:latin typeface="+mn-lt"/>
                <a:ea typeface="+mn-ea"/>
                <a:cs typeface="+mn-cs"/>
              </a:rPr>
              <a:t>enlève 1 à la variable </a:t>
            </a:r>
            <a:r>
              <a:rPr lang="fr-FR" sz="1200" kern="1200" dirty="0" err="1" smtClean="0">
                <a:solidFill>
                  <a:schemeClr val="tx1"/>
                </a:solidFill>
                <a:effectLst/>
                <a:latin typeface="+mn-lt"/>
                <a:ea typeface="+mn-ea"/>
                <a:cs typeface="+mn-cs"/>
              </a:rPr>
              <a:t>tailCounter</a:t>
            </a:r>
            <a:r>
              <a:rPr lang="fr-FR" sz="1200" kern="1200" dirty="0" smtClean="0">
                <a:solidFill>
                  <a:schemeClr val="tx1"/>
                </a:solidFill>
                <a:effectLst/>
                <a:latin typeface="+mn-lt"/>
                <a:ea typeface="+mn-ea"/>
                <a:cs typeface="+mn-cs"/>
              </a:rPr>
              <a:t>, cette instruction est équivalente à </a:t>
            </a:r>
            <a:r>
              <a:rPr lang="fr-FR" sz="1200" b="1" kern="1200" dirty="0" err="1" smtClean="0">
                <a:solidFill>
                  <a:schemeClr val="tx1"/>
                </a:solidFill>
                <a:effectLst/>
                <a:latin typeface="+mn-lt"/>
                <a:ea typeface="+mn-ea"/>
                <a:cs typeface="+mn-cs"/>
              </a:rPr>
              <a:t>tailCounter</a:t>
            </a:r>
            <a:r>
              <a:rPr lang="fr-FR" sz="1200" b="1" kern="1200" dirty="0" smtClean="0">
                <a:solidFill>
                  <a:schemeClr val="tx1"/>
                </a:solidFill>
                <a:effectLst/>
                <a:latin typeface="+mn-lt"/>
                <a:ea typeface="+mn-ea"/>
                <a:cs typeface="+mn-cs"/>
              </a:rPr>
              <a:t> = </a:t>
            </a:r>
            <a:r>
              <a:rPr lang="fr-FR" sz="1200" b="1" kern="1200" dirty="0" err="1" smtClean="0">
                <a:solidFill>
                  <a:schemeClr val="tx1"/>
                </a:solidFill>
                <a:effectLst/>
                <a:latin typeface="+mn-lt"/>
                <a:ea typeface="+mn-ea"/>
                <a:cs typeface="+mn-cs"/>
              </a:rPr>
              <a:t>tailCounter</a:t>
            </a:r>
            <a:r>
              <a:rPr lang="fr-FR" sz="1200" b="1" kern="1200" dirty="0" smtClean="0">
                <a:solidFill>
                  <a:schemeClr val="tx1"/>
                </a:solidFill>
                <a:effectLst/>
                <a:latin typeface="+mn-lt"/>
                <a:ea typeface="+mn-ea"/>
                <a:cs typeface="+mn-cs"/>
              </a:rPr>
              <a:t> -1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Lors des 5 premiers appels de la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le </a:t>
            </a:r>
            <a:r>
              <a:rPr lang="fr-FR" sz="1200" b="1" kern="1200" dirty="0" err="1" smtClean="0">
                <a:solidFill>
                  <a:schemeClr val="tx1"/>
                </a:solidFill>
                <a:effectLst/>
                <a:latin typeface="+mn-lt"/>
                <a:ea typeface="+mn-ea"/>
                <a:cs typeface="+mn-cs"/>
              </a:rPr>
              <a:t>tailCounter</a:t>
            </a:r>
            <a:r>
              <a:rPr lang="fr-FR" sz="1200" kern="1200" dirty="0" smtClean="0">
                <a:solidFill>
                  <a:schemeClr val="tx1"/>
                </a:solidFill>
                <a:effectLst/>
                <a:latin typeface="+mn-lt"/>
                <a:ea typeface="+mn-ea"/>
                <a:cs typeface="+mn-cs"/>
              </a:rPr>
              <a:t> n’est pas égal à 0, le serpent s’agrandit d’un élément et la </a:t>
            </a:r>
            <a:r>
              <a:rPr lang="fr-FR" sz="1200" b="1" kern="1200" dirty="0" err="1" smtClean="0">
                <a:solidFill>
                  <a:schemeClr val="tx1"/>
                </a:solidFill>
                <a:effectLst/>
                <a:latin typeface="+mn-lt"/>
                <a:ea typeface="+mn-ea"/>
                <a:cs typeface="+mn-cs"/>
              </a:rPr>
              <a:t>tailCounter</a:t>
            </a:r>
            <a:r>
              <a:rPr lang="fr-FR" sz="1200" kern="1200" dirty="0" smtClean="0">
                <a:solidFill>
                  <a:schemeClr val="tx1"/>
                </a:solidFill>
                <a:effectLst/>
                <a:latin typeface="+mn-lt"/>
                <a:ea typeface="+mn-ea"/>
                <a:cs typeface="+mn-cs"/>
              </a:rPr>
              <a:t> diminue de 1.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Dès que le </a:t>
            </a:r>
            <a:r>
              <a:rPr lang="fr-FR" sz="1200" b="1" kern="1200" dirty="0" err="1" smtClean="0">
                <a:solidFill>
                  <a:schemeClr val="tx1"/>
                </a:solidFill>
                <a:effectLst/>
                <a:latin typeface="+mn-lt"/>
                <a:ea typeface="+mn-ea"/>
                <a:cs typeface="+mn-cs"/>
              </a:rPr>
              <a:t>tailCounter</a:t>
            </a:r>
            <a:r>
              <a:rPr lang="fr-FR" sz="1200" kern="1200" dirty="0" smtClean="0">
                <a:solidFill>
                  <a:schemeClr val="tx1"/>
                </a:solidFill>
                <a:effectLst/>
                <a:latin typeface="+mn-lt"/>
                <a:ea typeface="+mn-ea"/>
                <a:cs typeface="+mn-cs"/>
              </a:rPr>
              <a:t> arrive à 0, le serpent ne grandit plus, puisque on ajoute une tête et on enlève un élément de la queue</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24</a:t>
            </a:fld>
            <a:endParaRPr lang="en-US"/>
          </a:p>
        </p:txBody>
      </p:sp>
    </p:spTree>
    <p:extLst>
      <p:ext uri="{BB962C8B-B14F-4D97-AF65-F5344CB8AC3E}">
        <p14:creationId xmlns:p14="http://schemas.microsoft.com/office/powerpoint/2010/main" val="2621598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Maintenant, nous voudrions gérer les changements de direction en fonction des touches appuyées sur le clavier.</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Pour cela, nous allons créer une nouvelle méthode dans </a:t>
            </a:r>
            <a:r>
              <a:rPr lang="fr-FR" sz="1200" b="1" kern="1200" dirty="0" err="1" smtClean="0">
                <a:solidFill>
                  <a:schemeClr val="tx1"/>
                </a:solidFill>
                <a:effectLst/>
                <a:latin typeface="+mn-lt"/>
                <a:ea typeface="+mn-ea"/>
                <a:cs typeface="+mn-cs"/>
              </a:rPr>
              <a:t>SnakeWorld</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L’instruction </a:t>
            </a:r>
            <a:r>
              <a:rPr lang="fr-FR" sz="1200" b="1" kern="1200" dirty="0" err="1" smtClean="0">
                <a:solidFill>
                  <a:schemeClr val="tx1"/>
                </a:solidFill>
                <a:effectLst/>
                <a:latin typeface="+mn-lt"/>
                <a:ea typeface="+mn-ea"/>
                <a:cs typeface="+mn-cs"/>
              </a:rPr>
              <a:t>Greenfoot.isKeyDown</a:t>
            </a:r>
            <a:r>
              <a:rPr lang="fr-FR" sz="1200" b="1" kern="1200" dirty="0" smtClean="0">
                <a:solidFill>
                  <a:schemeClr val="tx1"/>
                </a:solidFill>
                <a:effectLst/>
                <a:latin typeface="+mn-lt"/>
                <a:ea typeface="+mn-ea"/>
                <a:cs typeface="+mn-cs"/>
              </a:rPr>
              <a:t>(« </a:t>
            </a:r>
            <a:r>
              <a:rPr lang="fr-FR" sz="1200" b="1" kern="1200" dirty="0" err="1" smtClean="0">
                <a:solidFill>
                  <a:schemeClr val="tx1"/>
                </a:solidFill>
                <a:effectLst/>
                <a:latin typeface="+mn-lt"/>
                <a:ea typeface="+mn-ea"/>
                <a:cs typeface="+mn-cs"/>
              </a:rPr>
              <a:t>key</a:t>
            </a:r>
            <a:r>
              <a:rPr lang="fr-FR" sz="1200" b="1" kern="1200" dirty="0" smtClean="0">
                <a:solidFill>
                  <a:schemeClr val="tx1"/>
                </a:solidFill>
                <a:effectLst/>
                <a:latin typeface="+mn-lt"/>
                <a:ea typeface="+mn-ea"/>
                <a:cs typeface="+mn-cs"/>
              </a:rPr>
              <a:t> ») </a:t>
            </a:r>
            <a:r>
              <a:rPr lang="fr-FR" sz="1200" kern="1200" dirty="0" smtClean="0">
                <a:solidFill>
                  <a:schemeClr val="tx1"/>
                </a:solidFill>
                <a:effectLst/>
                <a:latin typeface="+mn-lt"/>
                <a:ea typeface="+mn-ea"/>
                <a:cs typeface="+mn-cs"/>
              </a:rPr>
              <a:t>permet de tester si une touche du clavier est enfoncée</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Pour changer la direction vers la gauche ou la droite, il faut cependant aussi tester que la direction actuelle n’est pas déjà la gauche ou la droite car Bobby ne peut pas faire demi-tour sur lui-même</a:t>
            </a:r>
            <a:r>
              <a:rPr lang="fr-FR" dirty="0" smtClean="0">
                <a:effectLst/>
              </a:rPr>
              <a:t> </a:t>
            </a:r>
          </a:p>
          <a:p>
            <a:endParaRPr lang="fr-FR" dirty="0" smtClean="0">
              <a:effectLst/>
            </a:endParaRPr>
          </a:p>
          <a:p>
            <a:endParaRPr lang="fr-FR" dirty="0" smtClean="0">
              <a:effectLst/>
            </a:endParaRPr>
          </a:p>
          <a:p>
            <a:r>
              <a:rPr lang="fr-FR" sz="1200" kern="1200" dirty="0" smtClean="0">
                <a:solidFill>
                  <a:schemeClr val="tx1"/>
                </a:solidFill>
                <a:effectLst/>
                <a:latin typeface="+mn-lt"/>
                <a:ea typeface="+mn-ea"/>
                <a:cs typeface="+mn-cs"/>
              </a:rPr>
              <a:t>On utilise alors une expression comme </a:t>
            </a:r>
          </a:p>
          <a:p>
            <a:r>
              <a:rPr lang="fr-FR" sz="1200" kern="1200" dirty="0" smtClean="0">
                <a:solidFill>
                  <a:schemeClr val="tx1"/>
                </a:solidFill>
                <a:effectLst/>
                <a:latin typeface="+mn-lt"/>
                <a:ea typeface="+mn-ea"/>
                <a:cs typeface="+mn-cs"/>
              </a:rPr>
              <a:t> </a:t>
            </a:r>
          </a:p>
          <a:p>
            <a:r>
              <a:rPr lang="fr-FR" sz="1200" b="1" kern="1200" dirty="0" smtClean="0">
                <a:solidFill>
                  <a:schemeClr val="tx1"/>
                </a:solidFill>
                <a:effectLst/>
                <a:latin typeface="+mn-lt"/>
                <a:ea typeface="+mn-ea"/>
                <a:cs typeface="+mn-cs"/>
              </a:rPr>
              <a:t>	</a:t>
            </a:r>
            <a:r>
              <a:rPr lang="fr-FR" sz="1200" b="1" kern="1200" dirty="0" err="1" smtClean="0">
                <a:solidFill>
                  <a:schemeClr val="tx1"/>
                </a:solidFill>
                <a:effectLst/>
                <a:latin typeface="+mn-lt"/>
                <a:ea typeface="+mn-ea"/>
                <a:cs typeface="+mn-cs"/>
              </a:rPr>
              <a:t>Greenfoot.isKeyDown</a:t>
            </a:r>
            <a:r>
              <a:rPr lang="fr-FR" sz="1200" b="1" kern="1200" dirty="0" smtClean="0">
                <a:solidFill>
                  <a:schemeClr val="tx1"/>
                </a:solidFill>
                <a:effectLst/>
                <a:latin typeface="+mn-lt"/>
                <a:ea typeface="+mn-ea"/>
                <a:cs typeface="+mn-cs"/>
              </a:rPr>
              <a:t>(“</a:t>
            </a:r>
            <a:r>
              <a:rPr lang="fr-FR" sz="1200" b="1" kern="1200" dirty="0" err="1" smtClean="0">
                <a:solidFill>
                  <a:schemeClr val="tx1"/>
                </a:solidFill>
                <a:effectLst/>
                <a:latin typeface="+mn-lt"/>
                <a:ea typeface="+mn-ea"/>
                <a:cs typeface="+mn-cs"/>
              </a:rPr>
              <a:t>left</a:t>
            </a:r>
            <a:r>
              <a:rPr lang="fr-FR" sz="1200" b="1" kern="1200" dirty="0" smtClean="0">
                <a:solidFill>
                  <a:schemeClr val="tx1"/>
                </a:solidFill>
                <a:effectLst/>
                <a:latin typeface="+mn-lt"/>
                <a:ea typeface="+mn-ea"/>
                <a:cs typeface="+mn-cs"/>
              </a:rPr>
              <a:t>“) &amp;&amp; dx == 0</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Qui se traduit par « la touche gauche est enfoncée </a:t>
            </a:r>
            <a:r>
              <a:rPr lang="fr-FR" sz="1200" b="1" kern="1200" dirty="0" smtClean="0">
                <a:solidFill>
                  <a:schemeClr val="tx1"/>
                </a:solidFill>
                <a:effectLst/>
                <a:latin typeface="+mn-lt"/>
                <a:ea typeface="+mn-ea"/>
                <a:cs typeface="+mn-cs"/>
              </a:rPr>
              <a:t>et</a:t>
            </a:r>
            <a:r>
              <a:rPr lang="fr-FR" sz="1200" kern="1200" dirty="0" smtClean="0">
                <a:solidFill>
                  <a:schemeClr val="tx1"/>
                </a:solidFill>
                <a:effectLst/>
                <a:latin typeface="+mn-lt"/>
                <a:ea typeface="+mn-ea"/>
                <a:cs typeface="+mn-cs"/>
              </a:rPr>
              <a:t> dx est égal à 0 ». Le signe </a:t>
            </a:r>
            <a:r>
              <a:rPr lang="fr-FR" sz="1200" b="1" kern="1200" dirty="0" smtClean="0">
                <a:solidFill>
                  <a:schemeClr val="tx1"/>
                </a:solidFill>
                <a:effectLst/>
                <a:latin typeface="+mn-lt"/>
                <a:ea typeface="+mn-ea"/>
                <a:cs typeface="+mn-cs"/>
              </a:rPr>
              <a:t>&amp;&amp;</a:t>
            </a:r>
            <a:r>
              <a:rPr lang="fr-FR" sz="1200" kern="1200" dirty="0" smtClean="0">
                <a:solidFill>
                  <a:schemeClr val="tx1"/>
                </a:solidFill>
                <a:effectLst/>
                <a:latin typeface="+mn-lt"/>
                <a:ea typeface="+mn-ea"/>
                <a:cs typeface="+mn-cs"/>
              </a:rPr>
              <a:t> correspond donc au </a:t>
            </a:r>
            <a:r>
              <a:rPr lang="fr-FR" sz="1200" b="1" kern="1200" dirty="0" smtClean="0">
                <a:solidFill>
                  <a:schemeClr val="tx1"/>
                </a:solidFill>
                <a:effectLst/>
                <a:latin typeface="+mn-lt"/>
                <a:ea typeface="+mn-ea"/>
                <a:cs typeface="+mn-cs"/>
              </a:rPr>
              <a:t>et</a:t>
            </a:r>
            <a:r>
              <a:rPr lang="fr-FR" sz="1200" kern="1200" dirty="0" smtClean="0">
                <a:solidFill>
                  <a:schemeClr val="tx1"/>
                </a:solidFill>
                <a:effectLst/>
                <a:latin typeface="+mn-lt"/>
                <a:ea typeface="+mn-ea"/>
                <a:cs typeface="+mn-cs"/>
              </a:rPr>
              <a:t>, et le signe </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permet de comparer deux valeurs.</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Il ne reste plus qu’à exécuter cette méthode au début de notre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Vous pouvez maintenant diriger Bobby, notre serpent, grâce aux flèches du clavier.</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Cependant, remarquez que Bobby peut aller où il veut, y compris sur les bords, et peut même se croiser sur lui même</a:t>
            </a:r>
            <a:r>
              <a:rPr lang="fr-FR" dirty="0" smtClean="0">
                <a:effectLst/>
              </a:rPr>
              <a:t>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25</a:t>
            </a:fld>
            <a:endParaRPr lang="en-US"/>
          </a:p>
        </p:txBody>
      </p:sp>
    </p:spTree>
    <p:extLst>
      <p:ext uri="{BB962C8B-B14F-4D97-AF65-F5344CB8AC3E}">
        <p14:creationId xmlns:p14="http://schemas.microsoft.com/office/powerpoint/2010/main" val="288166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Faire une démo du jeu</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7</a:t>
            </a:fld>
            <a:endParaRPr lang="en-US"/>
          </a:p>
        </p:txBody>
      </p:sp>
    </p:spTree>
    <p:extLst>
      <p:ext uri="{BB962C8B-B14F-4D97-AF65-F5344CB8AC3E}">
        <p14:creationId xmlns:p14="http://schemas.microsoft.com/office/powerpoint/2010/main" val="1750374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Avant de gérer les collisions, nous allons ajouter une propriété </a:t>
            </a:r>
            <a:r>
              <a:rPr lang="fr-FR" sz="1200" b="1" kern="1200" dirty="0" err="1" smtClean="0">
                <a:solidFill>
                  <a:schemeClr val="tx1"/>
                </a:solidFill>
                <a:effectLst/>
                <a:latin typeface="+mn-lt"/>
                <a:ea typeface="+mn-ea"/>
                <a:cs typeface="+mn-cs"/>
              </a:rPr>
              <a:t>dead</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dead</a:t>
            </a:r>
            <a:r>
              <a:rPr lang="fr-FR" sz="1200" kern="1200" dirty="0" smtClean="0">
                <a:solidFill>
                  <a:schemeClr val="tx1"/>
                </a:solidFill>
                <a:effectLst/>
                <a:latin typeface="+mn-lt"/>
                <a:ea typeface="+mn-ea"/>
                <a:cs typeface="+mn-cs"/>
              </a:rPr>
              <a:t> = mort en anglais) à notre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Cela nous permettra d’arrêter le jeu lorsque Bobby rencontre un obstacle.</a:t>
            </a:r>
          </a:p>
          <a:p>
            <a:endParaRPr lang="fr-FR" dirty="0" smtClean="0"/>
          </a:p>
          <a:p>
            <a:r>
              <a:rPr lang="fr-FR" sz="1200" kern="1200" dirty="0" smtClean="0">
                <a:solidFill>
                  <a:schemeClr val="tx1"/>
                </a:solidFill>
                <a:effectLst/>
                <a:latin typeface="+mn-lt"/>
                <a:ea typeface="+mn-ea"/>
                <a:cs typeface="+mn-cs"/>
              </a:rPr>
              <a:t>Cette variable est du type « </a:t>
            </a:r>
            <a:r>
              <a:rPr lang="fr-FR" sz="1200" b="1" kern="1200" dirty="0" err="1" smtClean="0">
                <a:solidFill>
                  <a:schemeClr val="tx1"/>
                </a:solidFill>
                <a:effectLst/>
                <a:latin typeface="+mn-lt"/>
                <a:ea typeface="+mn-ea"/>
                <a:cs typeface="+mn-cs"/>
              </a:rPr>
              <a:t>boolean</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 C’est un type important en java qui ne peut prendre que 2 valeurs :</a:t>
            </a:r>
          </a:p>
          <a:p>
            <a:pPr lvl="0"/>
            <a:r>
              <a:rPr lang="fr-FR" sz="1200" b="1" kern="1200" dirty="0" err="1" smtClean="0">
                <a:solidFill>
                  <a:schemeClr val="tx1"/>
                </a:solidFill>
                <a:effectLst/>
                <a:latin typeface="+mn-lt"/>
                <a:ea typeface="+mn-ea"/>
                <a:cs typeface="+mn-cs"/>
              </a:rPr>
              <a:t>true</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 vrai</a:t>
            </a:r>
          </a:p>
          <a:p>
            <a:pPr lvl="0"/>
            <a:r>
              <a:rPr lang="fr-FR" sz="1200" b="1" kern="1200" dirty="0" smtClean="0">
                <a:solidFill>
                  <a:schemeClr val="tx1"/>
                </a:solidFill>
                <a:effectLst/>
                <a:latin typeface="+mn-lt"/>
                <a:ea typeface="+mn-ea"/>
                <a:cs typeface="+mn-cs"/>
              </a:rPr>
              <a:t>false </a:t>
            </a:r>
            <a:r>
              <a:rPr lang="fr-FR" sz="1200" kern="1200" dirty="0" smtClean="0">
                <a:solidFill>
                  <a:schemeClr val="tx1"/>
                </a:solidFill>
                <a:effectLst/>
                <a:latin typeface="+mn-lt"/>
                <a:ea typeface="+mn-ea"/>
                <a:cs typeface="+mn-cs"/>
              </a:rPr>
              <a:t>: faux</a:t>
            </a:r>
          </a:p>
          <a:p>
            <a:pPr lvl="0"/>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Nous pouvons ensuite modifier la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pour qu’elle ne fasse plus rien, lorsque Bobby est mort.</a:t>
            </a:r>
            <a:r>
              <a:rPr lang="fr-FR" dirty="0" smtClean="0">
                <a:effectLst/>
              </a:rPr>
              <a:t> </a:t>
            </a:r>
            <a:r>
              <a:rPr lang="fr-FR" sz="1200" kern="1200" dirty="0" smtClean="0">
                <a:solidFill>
                  <a:schemeClr val="tx1"/>
                </a:solidFill>
                <a:effectLst/>
                <a:latin typeface="+mn-lt"/>
                <a:ea typeface="+mn-ea"/>
                <a:cs typeface="+mn-cs"/>
              </a:rPr>
              <a:t>Si </a:t>
            </a:r>
            <a:r>
              <a:rPr lang="fr-FR" sz="1200" b="1" kern="1200" dirty="0" err="1" smtClean="0">
                <a:solidFill>
                  <a:schemeClr val="tx1"/>
                </a:solidFill>
                <a:effectLst/>
                <a:latin typeface="+mn-lt"/>
                <a:ea typeface="+mn-ea"/>
                <a:cs typeface="+mn-cs"/>
              </a:rPr>
              <a:t>dead</a:t>
            </a:r>
            <a:r>
              <a:rPr lang="fr-FR" sz="1200" kern="1200" dirty="0" smtClean="0">
                <a:solidFill>
                  <a:schemeClr val="tx1"/>
                </a:solidFill>
                <a:effectLst/>
                <a:latin typeface="+mn-lt"/>
                <a:ea typeface="+mn-ea"/>
                <a:cs typeface="+mn-cs"/>
              </a:rPr>
              <a:t> vaut </a:t>
            </a:r>
            <a:r>
              <a:rPr lang="fr-FR" sz="1200" b="1" kern="1200" dirty="0" err="1" smtClean="0">
                <a:solidFill>
                  <a:schemeClr val="tx1"/>
                </a:solidFill>
                <a:effectLst/>
                <a:latin typeface="+mn-lt"/>
                <a:ea typeface="+mn-ea"/>
                <a:cs typeface="+mn-cs"/>
              </a:rPr>
              <a:t>true</a:t>
            </a:r>
            <a:r>
              <a:rPr lang="fr-FR" sz="1200" kern="1200" dirty="0" smtClean="0">
                <a:solidFill>
                  <a:schemeClr val="tx1"/>
                </a:solidFill>
                <a:effectLst/>
                <a:latin typeface="+mn-lt"/>
                <a:ea typeface="+mn-ea"/>
                <a:cs typeface="+mn-cs"/>
              </a:rPr>
              <a:t>, la méthode retourne directement, et le jeu s’arrête</a:t>
            </a:r>
            <a:r>
              <a:rPr lang="fr-FR" dirty="0" smtClean="0">
                <a:effectLst/>
              </a:rPr>
              <a:t> </a:t>
            </a:r>
          </a:p>
          <a:p>
            <a:pPr lvl="0"/>
            <a:endParaRPr lang="fr-FR"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Ajoutons également une méthode </a:t>
            </a:r>
            <a:r>
              <a:rPr lang="fr-FR" sz="1200" b="1" kern="1200" dirty="0" err="1" smtClean="0">
                <a:solidFill>
                  <a:schemeClr val="tx1"/>
                </a:solidFill>
                <a:effectLst/>
                <a:latin typeface="+mn-lt"/>
                <a:ea typeface="+mn-ea"/>
                <a:cs typeface="+mn-cs"/>
              </a:rPr>
              <a:t>dead</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sur notre world, pour permettre de changer la valeur de la propriété </a:t>
            </a:r>
            <a:r>
              <a:rPr lang="fr-FR" sz="1200" b="1" kern="1200" dirty="0" err="1" smtClean="0">
                <a:solidFill>
                  <a:schemeClr val="tx1"/>
                </a:solidFill>
                <a:effectLst/>
                <a:latin typeface="+mn-lt"/>
                <a:ea typeface="+mn-ea"/>
                <a:cs typeface="+mn-cs"/>
              </a:rPr>
              <a:t>dead</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t>
            </a:r>
          </a:p>
          <a:p>
            <a:pPr lvl="0"/>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26</a:t>
            </a:fld>
            <a:endParaRPr lang="en-US"/>
          </a:p>
        </p:txBody>
      </p:sp>
    </p:spTree>
    <p:extLst>
      <p:ext uri="{BB962C8B-B14F-4D97-AF65-F5344CB8AC3E}">
        <p14:creationId xmlns:p14="http://schemas.microsoft.com/office/powerpoint/2010/main" val="1360203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Occupons-nous maintenant des « collisions ». Dans la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a:t>
            </a:r>
            <a:r>
              <a:rPr lang="fr-FR" sz="1200" i="1" u="sng" kern="1200" dirty="0" smtClean="0">
                <a:solidFill>
                  <a:schemeClr val="tx1"/>
                </a:solidFill>
                <a:effectLst/>
                <a:latin typeface="+mn-lt"/>
                <a:ea typeface="+mn-ea"/>
                <a:cs typeface="+mn-cs"/>
              </a:rPr>
              <a:t>juste avant d’afficher la nouvelle tête</a:t>
            </a:r>
            <a:r>
              <a:rPr lang="fr-FR" sz="1200" kern="1200" dirty="0" smtClean="0">
                <a:solidFill>
                  <a:schemeClr val="tx1"/>
                </a:solidFill>
                <a:effectLst/>
                <a:latin typeface="+mn-lt"/>
                <a:ea typeface="+mn-ea"/>
                <a:cs typeface="+mn-cs"/>
              </a:rPr>
              <a:t>, nous allons voir s’il y a des blocs à la position de la nouvelle tête et exécuter une méthode sur ce(s) bloc(s).</a:t>
            </a:r>
          </a:p>
          <a:p>
            <a:endParaRPr lang="fr-FR" dirty="0" smtClean="0"/>
          </a:p>
          <a:p>
            <a:r>
              <a:rPr lang="fr-FR" sz="1200" kern="1200" dirty="0" smtClean="0">
                <a:solidFill>
                  <a:schemeClr val="tx1"/>
                </a:solidFill>
                <a:effectLst/>
                <a:latin typeface="+mn-lt"/>
                <a:ea typeface="+mn-ea"/>
                <a:cs typeface="+mn-cs"/>
              </a:rPr>
              <a:t>La méthode </a:t>
            </a:r>
            <a:r>
              <a:rPr lang="fr-FR" sz="1200" b="1" kern="1200" dirty="0" err="1" smtClean="0">
                <a:solidFill>
                  <a:schemeClr val="tx1"/>
                </a:solidFill>
                <a:effectLst/>
                <a:latin typeface="+mn-lt"/>
                <a:ea typeface="+mn-ea"/>
                <a:cs typeface="+mn-cs"/>
              </a:rPr>
              <a:t>getObjectsAt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héritée de la classe </a:t>
            </a:r>
            <a:r>
              <a:rPr lang="fr-FR" sz="1200" b="1" kern="1200" dirty="0" smtClean="0">
                <a:solidFill>
                  <a:schemeClr val="tx1"/>
                </a:solidFill>
                <a:effectLst/>
                <a:latin typeface="+mn-lt"/>
                <a:ea typeface="+mn-ea"/>
                <a:cs typeface="+mn-cs"/>
              </a:rPr>
              <a:t>World</a:t>
            </a:r>
            <a:r>
              <a:rPr lang="fr-FR" sz="1200" kern="1200" dirty="0" smtClean="0">
                <a:solidFill>
                  <a:schemeClr val="tx1"/>
                </a:solidFill>
                <a:effectLst/>
                <a:latin typeface="+mn-lt"/>
                <a:ea typeface="+mn-ea"/>
                <a:cs typeface="+mn-cs"/>
              </a:rPr>
              <a:t>, retourne la liste des blocs à la position </a:t>
            </a:r>
            <a:r>
              <a:rPr lang="fr-FR" sz="1200" b="1" kern="1200" dirty="0"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y</a:t>
            </a:r>
            <a:r>
              <a:rPr lang="fr-FR" sz="1200" kern="1200" dirty="0" smtClean="0">
                <a:solidFill>
                  <a:schemeClr val="tx1"/>
                </a:solidFill>
                <a:effectLst/>
                <a:latin typeface="+mn-lt"/>
                <a:ea typeface="+mn-ea"/>
                <a:cs typeface="+mn-cs"/>
              </a:rPr>
              <a:t> passée en paramètre et du type passé en troisième paramètre (pour nous, </a:t>
            </a:r>
            <a:r>
              <a:rPr lang="fr-FR" sz="1200" b="1" kern="1200" dirty="0" err="1" smtClean="0">
                <a:solidFill>
                  <a:schemeClr val="tx1"/>
                </a:solidFill>
                <a:effectLst/>
                <a:latin typeface="+mn-lt"/>
                <a:ea typeface="+mn-ea"/>
                <a:cs typeface="+mn-cs"/>
              </a:rPr>
              <a:t>Block.class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Cette méthode retourne une liste de Block. L’instruction </a:t>
            </a:r>
            <a:r>
              <a:rPr lang="fr-FR" sz="1200" b="1" kern="1200" dirty="0" smtClean="0">
                <a:solidFill>
                  <a:schemeClr val="tx1"/>
                </a:solidFill>
                <a:effectLst/>
                <a:latin typeface="+mn-lt"/>
                <a:ea typeface="+mn-ea"/>
                <a:cs typeface="+mn-cs"/>
              </a:rPr>
              <a:t>for</a:t>
            </a:r>
            <a:r>
              <a:rPr lang="fr-FR" sz="1200" kern="1200" dirty="0" smtClean="0">
                <a:solidFill>
                  <a:schemeClr val="tx1"/>
                </a:solidFill>
                <a:effectLst/>
                <a:latin typeface="+mn-lt"/>
                <a:ea typeface="+mn-ea"/>
                <a:cs typeface="+mn-cs"/>
              </a:rPr>
              <a:t> qui suit, permet de « boucler » sur chaque bloc de la liste et d’exécuter la méthode </a:t>
            </a:r>
            <a:r>
              <a:rPr lang="fr-FR" sz="1200" b="1" kern="1200" dirty="0" smtClean="0">
                <a:solidFill>
                  <a:schemeClr val="tx1"/>
                </a:solidFill>
                <a:effectLst/>
                <a:latin typeface="+mn-lt"/>
                <a:ea typeface="+mn-ea"/>
                <a:cs typeface="+mn-cs"/>
              </a:rPr>
              <a:t>collision</a:t>
            </a:r>
            <a:r>
              <a:rPr lang="fr-FR" sz="1200" kern="1200" dirty="0" smtClean="0">
                <a:solidFill>
                  <a:schemeClr val="tx1"/>
                </a:solidFill>
                <a:effectLst/>
                <a:latin typeface="+mn-lt"/>
                <a:ea typeface="+mn-ea"/>
                <a:cs typeface="+mn-cs"/>
              </a:rPr>
              <a:t>() sur ceux-ci.</a:t>
            </a:r>
          </a:p>
          <a:p>
            <a:r>
              <a:rPr lang="fr-FR" sz="1200" kern="1200" dirty="0" smtClean="0">
                <a:solidFill>
                  <a:schemeClr val="tx1"/>
                </a:solidFill>
                <a:effectLst/>
                <a:latin typeface="+mn-lt"/>
                <a:ea typeface="+mn-ea"/>
                <a:cs typeface="+mn-cs"/>
              </a:rPr>
              <a:t>Le « </a:t>
            </a:r>
            <a:r>
              <a:rPr lang="fr-FR" sz="1200" b="1" kern="1200" dirty="0" err="1" smtClean="0">
                <a:solidFill>
                  <a:schemeClr val="tx1"/>
                </a:solidFill>
                <a:effectLst/>
                <a:latin typeface="+mn-lt"/>
                <a:ea typeface="+mn-ea"/>
                <a:cs typeface="+mn-cs"/>
              </a:rPr>
              <a:t>this</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 passé en paramètre permet de passer l’objet courant (dans notre cas, le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à la méthode appelée.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A ce stade, si vous compilez, il y a une erreur, car la méthode </a:t>
            </a:r>
            <a:r>
              <a:rPr lang="fr-FR" sz="1200" b="1" kern="1200" dirty="0" smtClean="0">
                <a:solidFill>
                  <a:schemeClr val="tx1"/>
                </a:solidFill>
                <a:effectLst/>
                <a:latin typeface="+mn-lt"/>
                <a:ea typeface="+mn-ea"/>
                <a:cs typeface="+mn-cs"/>
              </a:rPr>
              <a:t>collision()</a:t>
            </a:r>
            <a:r>
              <a:rPr lang="fr-FR" sz="1200" kern="1200" dirty="0" smtClean="0">
                <a:solidFill>
                  <a:schemeClr val="tx1"/>
                </a:solidFill>
                <a:effectLst/>
                <a:latin typeface="+mn-lt"/>
                <a:ea typeface="+mn-ea"/>
                <a:cs typeface="+mn-cs"/>
              </a:rPr>
              <a:t> n’existe pas encore sur </a:t>
            </a:r>
            <a:r>
              <a:rPr lang="fr-FR" sz="1200" b="1" kern="1200" dirty="0" smtClean="0">
                <a:solidFill>
                  <a:schemeClr val="tx1"/>
                </a:solidFill>
                <a:effectLst/>
                <a:latin typeface="+mn-lt"/>
                <a:ea typeface="+mn-ea"/>
                <a:cs typeface="+mn-cs"/>
              </a:rPr>
              <a:t>Block</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Ouvrez, la classe Block et ajoutez une méthode collision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La méthode, appelle simplement </a:t>
            </a:r>
            <a:r>
              <a:rPr lang="fr-FR" sz="1200" b="1" kern="1200" dirty="0" err="1" smtClean="0">
                <a:solidFill>
                  <a:schemeClr val="tx1"/>
                </a:solidFill>
                <a:effectLst/>
                <a:latin typeface="+mn-lt"/>
                <a:ea typeface="+mn-ea"/>
                <a:cs typeface="+mn-cs"/>
              </a:rPr>
              <a:t>dead</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sur le world passé en paramètre, ce qui va arrêter le jeu</a:t>
            </a:r>
            <a:r>
              <a:rPr lang="fr-FR" dirty="0" smtClean="0">
                <a:effectLst/>
              </a:rPr>
              <a:t>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Compilez et testez.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Le jeu s’arrête dès que vous aller sur un des bords ou si vous rentrez en collision avec la queue du serpent</a:t>
            </a:r>
            <a:r>
              <a:rPr lang="fr-FR" dirty="0" smtClean="0">
                <a:effectLst/>
              </a:rPr>
              <a:t> </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27</a:t>
            </a:fld>
            <a:endParaRPr lang="en-US"/>
          </a:p>
        </p:txBody>
      </p:sp>
    </p:spTree>
    <p:extLst>
      <p:ext uri="{BB962C8B-B14F-4D97-AF65-F5344CB8AC3E}">
        <p14:creationId xmlns:p14="http://schemas.microsoft.com/office/powerpoint/2010/main" val="874862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Ajoutons maintenant une nouvelle sous-classe de </a:t>
            </a:r>
            <a:r>
              <a:rPr lang="fr-FR" sz="1200" b="1" kern="1200" dirty="0" smtClean="0">
                <a:solidFill>
                  <a:schemeClr val="tx1"/>
                </a:solidFill>
                <a:effectLst/>
                <a:latin typeface="+mn-lt"/>
                <a:ea typeface="+mn-ea"/>
                <a:cs typeface="+mn-cs"/>
              </a:rPr>
              <a:t>Block</a:t>
            </a:r>
            <a:r>
              <a:rPr lang="fr-FR" sz="1200" kern="1200" dirty="0" smtClean="0">
                <a:solidFill>
                  <a:schemeClr val="tx1"/>
                </a:solidFill>
                <a:effectLst/>
                <a:latin typeface="+mn-lt"/>
                <a:ea typeface="+mn-ea"/>
                <a:cs typeface="+mn-cs"/>
              </a:rPr>
              <a:t> que l’on appelle </a:t>
            </a:r>
            <a:r>
              <a:rPr lang="fr-FR" sz="1200" b="1" kern="1200" dirty="0" smtClean="0">
                <a:solidFill>
                  <a:schemeClr val="tx1"/>
                </a:solidFill>
                <a:effectLst/>
                <a:latin typeface="+mn-lt"/>
                <a:ea typeface="+mn-ea"/>
                <a:cs typeface="+mn-cs"/>
              </a:rPr>
              <a:t>Apple</a:t>
            </a:r>
            <a:r>
              <a:rPr lang="fr-FR" sz="1200" kern="1200" dirty="0" smtClean="0">
                <a:solidFill>
                  <a:schemeClr val="tx1"/>
                </a:solidFill>
                <a:effectLst/>
                <a:latin typeface="+mn-lt"/>
                <a:ea typeface="+mn-ea"/>
                <a:cs typeface="+mn-cs"/>
              </a:rPr>
              <a:t> (pomme en anglais). Choisissez l’image de </a:t>
            </a:r>
            <a:r>
              <a:rPr lang="fr-FR" sz="1200" b="1" kern="1200" dirty="0" err="1" smtClean="0">
                <a:solidFill>
                  <a:schemeClr val="tx1"/>
                </a:solidFill>
                <a:effectLst/>
                <a:latin typeface="+mn-lt"/>
                <a:ea typeface="+mn-ea"/>
                <a:cs typeface="+mn-cs"/>
              </a:rPr>
              <a:t>apple.png</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Ouvrez la nouvelle classe </a:t>
            </a:r>
            <a:r>
              <a:rPr lang="fr-FR" sz="1200" b="1" kern="1200" dirty="0" smtClean="0">
                <a:solidFill>
                  <a:schemeClr val="tx1"/>
                </a:solidFill>
                <a:effectLst/>
                <a:latin typeface="+mn-lt"/>
                <a:ea typeface="+mn-ea"/>
                <a:cs typeface="+mn-cs"/>
              </a:rPr>
              <a:t>Apple</a:t>
            </a:r>
            <a:r>
              <a:rPr lang="fr-FR" sz="1200" kern="1200" dirty="0" smtClean="0">
                <a:solidFill>
                  <a:schemeClr val="tx1"/>
                </a:solidFill>
                <a:effectLst/>
                <a:latin typeface="+mn-lt"/>
                <a:ea typeface="+mn-ea"/>
                <a:cs typeface="+mn-cs"/>
              </a:rPr>
              <a:t>, et supprimez la méthode </a:t>
            </a:r>
            <a:r>
              <a:rPr lang="fr-FR" sz="1200" b="1" kern="1200" dirty="0" err="1" smtClean="0">
                <a:solidFill>
                  <a:schemeClr val="tx1"/>
                </a:solidFill>
                <a:effectLst/>
                <a:latin typeface="+mn-lt"/>
                <a:ea typeface="+mn-ea"/>
                <a:cs typeface="+mn-cs"/>
              </a:rPr>
              <a:t>act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a:t>
            </a:r>
            <a:r>
              <a:rPr lang="fr-FR" dirty="0" smtClean="0">
                <a:effectLst/>
              </a:rPr>
              <a:t> </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28</a:t>
            </a:fld>
            <a:endParaRPr lang="en-US"/>
          </a:p>
        </p:txBody>
      </p:sp>
    </p:spTree>
    <p:extLst>
      <p:ext uri="{BB962C8B-B14F-4D97-AF65-F5344CB8AC3E}">
        <p14:creationId xmlns:p14="http://schemas.microsoft.com/office/powerpoint/2010/main" val="117318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Revenons dans la classe </a:t>
            </a:r>
            <a:r>
              <a:rPr lang="fr-FR" sz="1200" b="1" kern="1200" dirty="0" err="1" smtClean="0">
                <a:solidFill>
                  <a:schemeClr val="tx1"/>
                </a:solidFill>
                <a:effectLst/>
                <a:latin typeface="+mn-lt"/>
                <a:ea typeface="+mn-ea"/>
                <a:cs typeface="+mn-cs"/>
              </a:rPr>
              <a:t>SnakeWorld</a:t>
            </a:r>
            <a:r>
              <a:rPr lang="fr-FR" sz="1200" kern="1200" dirty="0" smtClean="0">
                <a:solidFill>
                  <a:schemeClr val="tx1"/>
                </a:solidFill>
                <a:effectLst/>
                <a:latin typeface="+mn-lt"/>
                <a:ea typeface="+mn-ea"/>
                <a:cs typeface="+mn-cs"/>
              </a:rPr>
              <a:t>. Lors de l’initialisation du jeu (dans le constructeur), après avoir créé Bobby, nous allons également créer une pomme et la positionner dans le jeu </a:t>
            </a:r>
            <a:r>
              <a:rPr lang="fr-FR" sz="1200" b="1" kern="1200" dirty="0" smtClean="0">
                <a:solidFill>
                  <a:schemeClr val="tx1"/>
                </a:solidFill>
                <a:effectLst/>
                <a:latin typeface="+mn-lt"/>
                <a:ea typeface="+mn-ea"/>
                <a:cs typeface="+mn-cs"/>
              </a:rPr>
              <a:t>aléatoirement</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La pomme est créée avec l’instruction </a:t>
            </a:r>
            <a:r>
              <a:rPr lang="fr-FR" sz="1200" b="1" kern="1200" dirty="0" smtClean="0">
                <a:solidFill>
                  <a:schemeClr val="tx1"/>
                </a:solidFill>
                <a:effectLst/>
                <a:latin typeface="+mn-lt"/>
                <a:ea typeface="+mn-ea"/>
                <a:cs typeface="+mn-cs"/>
              </a:rPr>
              <a:t>new Apple()</a:t>
            </a:r>
            <a:r>
              <a:rPr lang="fr-FR" sz="1200" kern="1200" dirty="0" smtClean="0">
                <a:solidFill>
                  <a:schemeClr val="tx1"/>
                </a:solidFill>
                <a:effectLst/>
                <a:latin typeface="+mn-lt"/>
                <a:ea typeface="+mn-ea"/>
                <a:cs typeface="+mn-cs"/>
              </a:rPr>
              <a:t>. Ensuite, elle est ajoutée au World avec la méthode </a:t>
            </a:r>
            <a:r>
              <a:rPr lang="fr-FR" sz="1200" b="1" kern="1200" dirty="0" err="1" smtClean="0">
                <a:solidFill>
                  <a:schemeClr val="tx1"/>
                </a:solidFill>
                <a:effectLst/>
                <a:latin typeface="+mn-lt"/>
                <a:ea typeface="+mn-ea"/>
                <a:cs typeface="+mn-cs"/>
              </a:rPr>
              <a:t>addObject</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Sa position x, y est obtenue en utilisant une méthode </a:t>
            </a:r>
            <a:r>
              <a:rPr lang="fr-FR" sz="1200" b="1" kern="1200" dirty="0" err="1" smtClean="0">
                <a:solidFill>
                  <a:schemeClr val="tx1"/>
                </a:solidFill>
                <a:effectLst/>
                <a:latin typeface="+mn-lt"/>
                <a:ea typeface="+mn-ea"/>
                <a:cs typeface="+mn-cs"/>
              </a:rPr>
              <a:t>getRandomNumber</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de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Cette méthode prend en argument un nombre et retourne un nombre aléatoire (au hasard) entre 0 et le nombre passé en argument. Les nombres passés sont la largeur et la hauteur moins 2 (pour ne pas compter les bords) et on ajoute 1 (pour ne pas être sur le bord).</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Compilez et testez. Essayez d’attrapez la pomme… que se passe-t-il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Le jeu s’arrête ! En effet, nous avons programmé notre jeu pour qu’il s’arrête dès que le serpent entre en collision avec un bloc, et la pomme est un bloc !</a:t>
            </a: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29</a:t>
            </a:fld>
            <a:endParaRPr lang="en-US"/>
          </a:p>
        </p:txBody>
      </p:sp>
    </p:spTree>
    <p:extLst>
      <p:ext uri="{BB962C8B-B14F-4D97-AF65-F5344CB8AC3E}">
        <p14:creationId xmlns:p14="http://schemas.microsoft.com/office/powerpoint/2010/main" val="2568498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Nous allons alors « </a:t>
            </a:r>
            <a:r>
              <a:rPr lang="fr-FR" sz="1200" b="1" kern="1200" dirty="0" smtClean="0">
                <a:solidFill>
                  <a:schemeClr val="tx1"/>
                </a:solidFill>
                <a:effectLst/>
                <a:latin typeface="+mn-lt"/>
                <a:ea typeface="+mn-ea"/>
                <a:cs typeface="+mn-cs"/>
              </a:rPr>
              <a:t>surcharger </a:t>
            </a:r>
            <a:r>
              <a:rPr lang="fr-FR" sz="1200" kern="1200" dirty="0" smtClean="0">
                <a:solidFill>
                  <a:schemeClr val="tx1"/>
                </a:solidFill>
                <a:effectLst/>
                <a:latin typeface="+mn-lt"/>
                <a:ea typeface="+mn-ea"/>
                <a:cs typeface="+mn-cs"/>
              </a:rPr>
              <a:t>» la méthode collision dans la classe </a:t>
            </a:r>
            <a:r>
              <a:rPr lang="fr-FR" sz="1200" b="1" kern="1200" dirty="0" smtClean="0">
                <a:solidFill>
                  <a:schemeClr val="tx1"/>
                </a:solidFill>
                <a:effectLst/>
                <a:latin typeface="+mn-lt"/>
                <a:ea typeface="+mn-ea"/>
                <a:cs typeface="+mn-cs"/>
              </a:rPr>
              <a:t>Apple</a:t>
            </a:r>
            <a:r>
              <a:rPr lang="fr-FR" dirty="0" smtClean="0">
                <a:effectLst/>
              </a:rPr>
              <a:t> .</a:t>
            </a:r>
          </a:p>
          <a:p>
            <a:endParaRPr lang="fr-FR" dirty="0" smtClean="0">
              <a:effectLst/>
            </a:endParaRPr>
          </a:p>
          <a:p>
            <a:r>
              <a:rPr lang="fr-FR" sz="1200" kern="1200" dirty="0" smtClean="0">
                <a:solidFill>
                  <a:schemeClr val="tx1"/>
                </a:solidFill>
                <a:effectLst/>
                <a:latin typeface="+mn-lt"/>
                <a:ea typeface="+mn-ea"/>
                <a:cs typeface="+mn-cs"/>
              </a:rPr>
              <a:t>En Java, on peut en effet </a:t>
            </a:r>
            <a:r>
              <a:rPr lang="fr-FR" sz="1200" b="1" kern="1200" dirty="0" smtClean="0">
                <a:solidFill>
                  <a:schemeClr val="tx1"/>
                </a:solidFill>
                <a:effectLst/>
                <a:latin typeface="+mn-lt"/>
                <a:ea typeface="+mn-ea"/>
                <a:cs typeface="+mn-cs"/>
              </a:rPr>
              <a:t>surcharger</a:t>
            </a:r>
            <a:r>
              <a:rPr lang="fr-FR" sz="1200" kern="1200" dirty="0" smtClean="0">
                <a:solidFill>
                  <a:schemeClr val="tx1"/>
                </a:solidFill>
                <a:effectLst/>
                <a:latin typeface="+mn-lt"/>
                <a:ea typeface="+mn-ea"/>
                <a:cs typeface="+mn-cs"/>
              </a:rPr>
              <a:t> une méthode héritée pour définir un comportement différent dans une sous-classe.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Lorsque le serpent rentre en collision avec une pomme, il ne faut plus appeler la méthode </a:t>
            </a:r>
            <a:r>
              <a:rPr lang="fr-FR" sz="1200" b="1" kern="1200" dirty="0" err="1" smtClean="0">
                <a:solidFill>
                  <a:schemeClr val="tx1"/>
                </a:solidFill>
                <a:effectLst/>
                <a:latin typeface="+mn-lt"/>
                <a:ea typeface="+mn-ea"/>
                <a:cs typeface="+mn-cs"/>
              </a:rPr>
              <a:t>dead</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mais plutôt demander au world d’agrandir (</a:t>
            </a:r>
            <a:r>
              <a:rPr lang="fr-FR" sz="1200" kern="1200" dirty="0" err="1" smtClean="0">
                <a:solidFill>
                  <a:schemeClr val="tx1"/>
                </a:solidFill>
                <a:effectLst/>
                <a:latin typeface="+mn-lt"/>
                <a:ea typeface="+mn-ea"/>
                <a:cs typeface="+mn-cs"/>
              </a:rPr>
              <a:t>grow</a:t>
            </a:r>
            <a:r>
              <a:rPr lang="fr-FR" sz="1200" kern="1200" dirty="0" smtClean="0">
                <a:solidFill>
                  <a:schemeClr val="tx1"/>
                </a:solidFill>
                <a:effectLst/>
                <a:latin typeface="+mn-lt"/>
                <a:ea typeface="+mn-ea"/>
                <a:cs typeface="+mn-cs"/>
              </a:rPr>
              <a:t> en anglais) le serpent (par exemple de 2 éléments).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En plus, il faut repositionner la pomme à une autre position.</a:t>
            </a:r>
          </a:p>
          <a:p>
            <a:endParaRPr lang="fr-FR"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Reste à ajouter la méthode </a:t>
            </a:r>
            <a:r>
              <a:rPr lang="fr-FR" sz="1200" b="1" kern="1200" dirty="0" err="1" smtClean="0">
                <a:solidFill>
                  <a:schemeClr val="tx1"/>
                </a:solidFill>
                <a:effectLst/>
                <a:latin typeface="+mn-lt"/>
                <a:ea typeface="+mn-ea"/>
                <a:cs typeface="+mn-cs"/>
              </a:rPr>
              <a:t>grow</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dans la classe </a:t>
            </a:r>
            <a:r>
              <a:rPr lang="fr-FR" sz="1200" b="1" kern="1200" dirty="0" err="1" smtClean="0">
                <a:solidFill>
                  <a:schemeClr val="tx1"/>
                </a:solidFill>
                <a:effectLst/>
                <a:latin typeface="+mn-lt"/>
                <a:ea typeface="+mn-ea"/>
                <a:cs typeface="+mn-cs"/>
              </a:rPr>
              <a:t>SnakeWorld</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Cette méthode va juste ajouter le nombre d’élément à notre compteur </a:t>
            </a:r>
            <a:r>
              <a:rPr lang="fr-FR" sz="1200" b="1" kern="1200" dirty="0" err="1" smtClean="0">
                <a:solidFill>
                  <a:schemeClr val="tx1"/>
                </a:solidFill>
                <a:effectLst/>
                <a:latin typeface="+mn-lt"/>
                <a:ea typeface="+mn-ea"/>
                <a:cs typeface="+mn-cs"/>
              </a:rPr>
              <a:t>tailCounter</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Compilez et testez. Le serpent s’agrandit maintenant à chaque pomme mangée </a:t>
            </a:r>
            <a:r>
              <a:rPr lang="fr-FR" dirty="0" smtClean="0">
                <a:effectLst/>
              </a:rPr>
              <a:t> </a:t>
            </a:r>
            <a:endParaRPr lang="fr-FR" sz="1200" kern="1200" dirty="0" smtClean="0">
              <a:solidFill>
                <a:schemeClr val="tx1"/>
              </a:solidFill>
              <a:effectLst/>
              <a:latin typeface="+mn-lt"/>
              <a:ea typeface="+mn-ea"/>
              <a:cs typeface="+mn-cs"/>
            </a:endParaRPr>
          </a:p>
          <a:p>
            <a:endParaRPr lang="fr-FR" dirty="0" smtClean="0">
              <a:effectLst/>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30</a:t>
            </a:fld>
            <a:endParaRPr lang="en-US"/>
          </a:p>
        </p:txBody>
      </p:sp>
    </p:spTree>
    <p:extLst>
      <p:ext uri="{BB962C8B-B14F-4D97-AF65-F5344CB8AC3E}">
        <p14:creationId xmlns:p14="http://schemas.microsoft.com/office/powerpoint/2010/main" val="601743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Pour améliorer notre jeu, nous allons maintenant ajouter du son, lorsque le serpent mange une pomme, ou lorsqu’il meurt.</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Pour ajouter du son, lorsqu’une pomme est mangée, ajoutez simplement le code suivant dans </a:t>
            </a:r>
            <a:r>
              <a:rPr lang="fr-FR" sz="1200" b="1" kern="1200" dirty="0" smtClean="0">
                <a:solidFill>
                  <a:schemeClr val="tx1"/>
                </a:solidFill>
                <a:effectLst/>
                <a:latin typeface="+mn-lt"/>
                <a:ea typeface="+mn-ea"/>
                <a:cs typeface="+mn-cs"/>
              </a:rPr>
              <a:t>Apple </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Compilez et testez !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La méthode </a:t>
            </a:r>
            <a:r>
              <a:rPr lang="fr-FR" sz="1200" b="1" kern="1200" dirty="0" err="1" smtClean="0">
                <a:solidFill>
                  <a:schemeClr val="tx1"/>
                </a:solidFill>
                <a:effectLst/>
                <a:latin typeface="+mn-lt"/>
                <a:ea typeface="+mn-ea"/>
                <a:cs typeface="+mn-cs"/>
              </a:rPr>
              <a:t>playSound</a:t>
            </a:r>
            <a:r>
              <a:rPr lang="fr-FR" sz="1200" b="1" kern="120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prend en paramètre le nom d’un fichier de son qui doit se trouver dans le dossier </a:t>
            </a:r>
            <a:r>
              <a:rPr lang="fr-FR" sz="1200" b="1" kern="1200" dirty="0" err="1" smtClean="0">
                <a:solidFill>
                  <a:schemeClr val="tx1"/>
                </a:solidFill>
                <a:effectLst/>
                <a:latin typeface="+mn-lt"/>
                <a:ea typeface="+mn-ea"/>
                <a:cs typeface="+mn-cs"/>
              </a:rPr>
              <a:t>sounds</a:t>
            </a:r>
            <a:r>
              <a:rPr lang="fr-FR" sz="1200" kern="1200" dirty="0" smtClean="0">
                <a:solidFill>
                  <a:schemeClr val="tx1"/>
                </a:solidFill>
                <a:effectLst/>
                <a:latin typeface="+mn-lt"/>
                <a:ea typeface="+mn-ea"/>
                <a:cs typeface="+mn-cs"/>
              </a:rPr>
              <a:t> de votre projet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Ajoutez également un autre son, lorsque Bobby meurt, en ajoutant le code suivant dans la classe </a:t>
            </a:r>
            <a:r>
              <a:rPr lang="fr-FR" sz="1200" b="1" kern="1200" dirty="0" smtClean="0">
                <a:solidFill>
                  <a:schemeClr val="tx1"/>
                </a:solidFill>
                <a:effectLst/>
                <a:latin typeface="+mn-lt"/>
                <a:ea typeface="+mn-ea"/>
                <a:cs typeface="+mn-cs"/>
              </a:rPr>
              <a:t>Block </a:t>
            </a:r>
            <a:r>
              <a:rPr lang="fr-FR" dirty="0" smtClean="0">
                <a:effectLst/>
              </a:rPr>
              <a:t> </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Compilez et testez !</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31</a:t>
            </a:fld>
            <a:endParaRPr lang="en-US"/>
          </a:p>
        </p:txBody>
      </p:sp>
    </p:spTree>
    <p:extLst>
      <p:ext uri="{BB962C8B-B14F-4D97-AF65-F5344CB8AC3E}">
        <p14:creationId xmlns:p14="http://schemas.microsoft.com/office/powerpoint/2010/main" val="579323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Revue des bases de théorie apprises au cours du</a:t>
            </a:r>
            <a:r>
              <a:rPr lang="fr-FR" baseline="0" dirty="0" smtClean="0"/>
              <a:t> workshop</a:t>
            </a:r>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33</a:t>
            </a:fld>
            <a:endParaRPr lang="en-US"/>
          </a:p>
        </p:txBody>
      </p:sp>
    </p:spTree>
    <p:extLst>
      <p:ext uri="{BB962C8B-B14F-4D97-AF65-F5344CB8AC3E}">
        <p14:creationId xmlns:p14="http://schemas.microsoft.com/office/powerpoint/2010/main" val="320306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Sur le côté droit de l’écran,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nous montre deux classes importantes dans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a:t>
            </a:r>
          </a:p>
          <a:p>
            <a:pPr lvl="0"/>
            <a:r>
              <a:rPr lang="fr-FR" sz="1200" b="1" kern="1200" dirty="0" smtClean="0">
                <a:solidFill>
                  <a:schemeClr val="tx1"/>
                </a:solidFill>
                <a:effectLst/>
                <a:latin typeface="+mn-lt"/>
                <a:ea typeface="+mn-ea"/>
                <a:cs typeface="+mn-cs"/>
              </a:rPr>
              <a:t>World </a:t>
            </a:r>
            <a:r>
              <a:rPr lang="fr-FR" sz="1200" kern="1200" dirty="0" smtClean="0">
                <a:solidFill>
                  <a:schemeClr val="tx1"/>
                </a:solidFill>
                <a:effectLst/>
                <a:latin typeface="+mn-lt"/>
                <a:ea typeface="+mn-ea"/>
                <a:cs typeface="+mn-cs"/>
              </a:rPr>
              <a:t>: c’est le « monde » de notre jeu. L’objet World va dessiner l’écran.</a:t>
            </a:r>
          </a:p>
          <a:p>
            <a:pPr lvl="0"/>
            <a:r>
              <a:rPr lang="fr-FR" sz="1200" b="1" kern="1200" dirty="0" err="1" smtClean="0">
                <a:solidFill>
                  <a:schemeClr val="tx1"/>
                </a:solidFill>
                <a:effectLst/>
                <a:latin typeface="+mn-lt"/>
                <a:ea typeface="+mn-ea"/>
                <a:cs typeface="+mn-cs"/>
              </a:rPr>
              <a:t>Actor</a:t>
            </a:r>
            <a:r>
              <a:rPr lang="fr-FR" sz="1200" b="1"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 ensuite, les différents éléments qui vont « vivre » dans le jeu (Bobby, les pommes, les bords) sont des « </a:t>
            </a:r>
            <a:r>
              <a:rPr lang="fr-FR" sz="1200"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 (des acteurs)</a:t>
            </a: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8</a:t>
            </a:fld>
            <a:endParaRPr lang="en-US"/>
          </a:p>
        </p:txBody>
      </p:sp>
    </p:spTree>
    <p:extLst>
      <p:ext uri="{BB962C8B-B14F-4D97-AF65-F5344CB8AC3E}">
        <p14:creationId xmlns:p14="http://schemas.microsoft.com/office/powerpoint/2010/main" val="2336928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En faisant un « clique-droit » sur World, nous allons choisir « New </a:t>
            </a:r>
            <a:r>
              <a:rPr lang="fr-FR" sz="1200" kern="1200" dirty="0" err="1" smtClean="0">
                <a:solidFill>
                  <a:schemeClr val="tx1"/>
                </a:solidFill>
                <a:effectLst/>
                <a:latin typeface="+mn-lt"/>
                <a:ea typeface="+mn-ea"/>
                <a:cs typeface="+mn-cs"/>
              </a:rPr>
              <a:t>subclass</a:t>
            </a:r>
            <a:r>
              <a:rPr lang="fr-FR" sz="1200" kern="1200" dirty="0" smtClean="0">
                <a:solidFill>
                  <a:schemeClr val="tx1"/>
                </a:solidFill>
                <a:effectLst/>
                <a:latin typeface="+mn-lt"/>
                <a:ea typeface="+mn-ea"/>
                <a:cs typeface="+mn-cs"/>
              </a:rPr>
              <a:t>… » (nouvelle sous-classe)</a:t>
            </a:r>
          </a:p>
          <a:p>
            <a:endParaRPr lang="fr-FR"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Dans la fenêtre de dialogue, nous allons définir le nom de notre classe : </a:t>
            </a:r>
            <a:r>
              <a:rPr lang="fr-FR" sz="1200" b="1" kern="1200" dirty="0" err="1" smtClean="0">
                <a:solidFill>
                  <a:schemeClr val="tx1"/>
                </a:solidFill>
                <a:effectLst/>
                <a:latin typeface="+mn-lt"/>
                <a:ea typeface="+mn-ea"/>
                <a:cs typeface="+mn-cs"/>
              </a:rPr>
              <a:t>SnakeWorld</a:t>
            </a:r>
            <a:endParaRPr lang="fr-FR" sz="1200" kern="1200" dirty="0" smtClean="0">
              <a:solidFill>
                <a:schemeClr val="tx1"/>
              </a:solidFill>
              <a:effectLst/>
              <a:latin typeface="+mn-lt"/>
              <a:ea typeface="+mn-ea"/>
              <a:cs typeface="+mn-cs"/>
            </a:endParaRPr>
          </a:p>
          <a:p>
            <a:endParaRPr lang="fr-FR" baseline="0" dirty="0" smtClean="0"/>
          </a:p>
          <a:p>
            <a:r>
              <a:rPr lang="fr-FR" sz="1200" kern="1200" dirty="0" smtClean="0">
                <a:solidFill>
                  <a:schemeClr val="tx1"/>
                </a:solidFill>
                <a:effectLst/>
                <a:latin typeface="+mn-lt"/>
                <a:ea typeface="+mn-ea"/>
                <a:cs typeface="+mn-cs"/>
              </a:rPr>
              <a:t>Nous pouvons également choisir une image de fond pour notre monde, prenez l’image </a:t>
            </a:r>
            <a:r>
              <a:rPr lang="fr-FR" sz="1200" b="1" kern="1200" dirty="0" err="1" smtClean="0">
                <a:solidFill>
                  <a:schemeClr val="tx1"/>
                </a:solidFill>
                <a:effectLst/>
                <a:latin typeface="+mn-lt"/>
                <a:ea typeface="+mn-ea"/>
                <a:cs typeface="+mn-cs"/>
              </a:rPr>
              <a:t>bg.jpg</a:t>
            </a:r>
            <a:endParaRPr lang="fr-FR" sz="1200" b="1" kern="1200" dirty="0" smtClean="0">
              <a:solidFill>
                <a:schemeClr val="tx1"/>
              </a:solidFill>
              <a:effectLst/>
              <a:latin typeface="+mn-lt"/>
              <a:ea typeface="+mn-ea"/>
              <a:cs typeface="+mn-cs"/>
            </a:endParaRPr>
          </a:p>
          <a:p>
            <a:endParaRPr lang="fr-FR" sz="1200" b="1"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Après avoir cliqué sur OK,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a créé une nouvelle classe, qui est une « sous-classe » de World</a:t>
            </a:r>
            <a:r>
              <a:rPr lang="fr-FR" dirty="0" smtClean="0">
                <a:effectLst/>
              </a:rPr>
              <a:t>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double-cliquant sur cette nouvelle classe, on peut ouvrir un « éditeur » de code Java</a:t>
            </a:r>
            <a:r>
              <a:rPr lang="fr-FR" dirty="0" smtClean="0">
                <a:effectLst/>
              </a:rPr>
              <a:t> </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9</a:t>
            </a:fld>
            <a:endParaRPr lang="en-US"/>
          </a:p>
        </p:txBody>
      </p:sp>
    </p:spTree>
    <p:extLst>
      <p:ext uri="{BB962C8B-B14F-4D97-AF65-F5344CB8AC3E}">
        <p14:creationId xmlns:p14="http://schemas.microsoft.com/office/powerpoint/2010/main" val="314754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Nous reviendrons sur ce code dans un moment, mais nous allons d’abord l’exécuter.</a:t>
            </a:r>
          </a:p>
          <a:p>
            <a:r>
              <a:rPr lang="fr-FR" sz="1200" kern="1200" dirty="0" smtClean="0">
                <a:solidFill>
                  <a:schemeClr val="tx1"/>
                </a:solidFill>
                <a:effectLst/>
                <a:latin typeface="+mn-lt"/>
                <a:ea typeface="+mn-ea"/>
                <a:cs typeface="+mn-cs"/>
              </a:rPr>
              <a:t>Pour cela, il faut d’abord « compiler » le code, en cliquant sur le bouton « compile », en bas à droite de la fenêtre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La </a:t>
            </a:r>
            <a:r>
              <a:rPr lang="fr-FR" sz="1200" b="1" kern="1200" dirty="0" smtClean="0">
                <a:solidFill>
                  <a:schemeClr val="tx1"/>
                </a:solidFill>
                <a:effectLst/>
                <a:latin typeface="+mn-lt"/>
                <a:ea typeface="+mn-ea"/>
                <a:cs typeface="+mn-cs"/>
              </a:rPr>
              <a:t>compilation</a:t>
            </a:r>
            <a:r>
              <a:rPr lang="fr-FR" sz="1200" kern="1200" dirty="0" smtClean="0">
                <a:solidFill>
                  <a:schemeClr val="tx1"/>
                </a:solidFill>
                <a:effectLst/>
                <a:latin typeface="+mn-lt"/>
                <a:ea typeface="+mn-ea"/>
                <a:cs typeface="+mn-cs"/>
              </a:rPr>
              <a:t> du code, va analyser le code, identifier les erreurs s’il y en a, et produire un « exécutable » qui permet alors d’exécuter le code.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Dans notre cas, l’exécution crée simplement une image.</a:t>
            </a:r>
          </a:p>
          <a:p>
            <a:endParaRPr lang="fr-FR" dirty="0" smtClean="0"/>
          </a:p>
          <a:p>
            <a:endParaRPr lang="fr-F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Dans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les classes affichées en hachuré indiquent qu’elles nécessitent d’être (</a:t>
            </a:r>
            <a:r>
              <a:rPr lang="fr-FR" sz="1200" kern="1200" dirty="0" err="1" smtClean="0">
                <a:solidFill>
                  <a:schemeClr val="tx1"/>
                </a:solidFill>
                <a:effectLst/>
                <a:latin typeface="+mn-lt"/>
                <a:ea typeface="+mn-ea"/>
                <a:cs typeface="+mn-cs"/>
              </a:rPr>
              <a:t>re</a:t>
            </a:r>
            <a:r>
              <a:rPr lang="fr-FR" sz="1200" kern="1200" dirty="0" smtClean="0">
                <a:solidFill>
                  <a:schemeClr val="tx1"/>
                </a:solidFill>
                <a:effectLst/>
                <a:latin typeface="+mn-lt"/>
                <a:ea typeface="+mn-ea"/>
                <a:cs typeface="+mn-cs"/>
              </a:rPr>
              <a:t>)compilées. Si vous voulez exécuter le code, il faut alors d’abord faire une compilation en cliquant le bouton « </a:t>
            </a:r>
            <a:r>
              <a:rPr lang="fr-FR" sz="1200" b="1" kern="1200" dirty="0" smtClean="0">
                <a:solidFill>
                  <a:schemeClr val="tx1"/>
                </a:solidFill>
                <a:effectLst/>
                <a:latin typeface="+mn-lt"/>
                <a:ea typeface="+mn-ea"/>
                <a:cs typeface="+mn-cs"/>
              </a:rPr>
              <a:t>compile </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10</a:t>
            </a:fld>
            <a:endParaRPr lang="en-US"/>
          </a:p>
        </p:txBody>
      </p:sp>
    </p:spTree>
    <p:extLst>
      <p:ext uri="{BB962C8B-B14F-4D97-AF65-F5344CB8AC3E}">
        <p14:creationId xmlns:p14="http://schemas.microsoft.com/office/powerpoint/2010/main" val="361728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Revenons sur le code :</a:t>
            </a:r>
          </a:p>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partie « </a:t>
            </a:r>
            <a:r>
              <a:rPr lang="fr-FR" sz="1200" kern="1200" dirty="0" err="1" smtClean="0">
                <a:solidFill>
                  <a:schemeClr val="tx1"/>
                </a:solidFill>
                <a:effectLst/>
                <a:latin typeface="+mn-lt"/>
                <a:ea typeface="+mn-ea"/>
                <a:cs typeface="+mn-cs"/>
              </a:rPr>
              <a:t>extends</a:t>
            </a:r>
            <a:r>
              <a:rPr lang="fr-FR" sz="1200" kern="1200" dirty="0" smtClean="0">
                <a:solidFill>
                  <a:schemeClr val="tx1"/>
                </a:solidFill>
                <a:effectLst/>
                <a:latin typeface="+mn-lt"/>
                <a:ea typeface="+mn-ea"/>
                <a:cs typeface="+mn-cs"/>
              </a:rPr>
              <a:t> World » indique que c’est une classe qui « hérite » des caractéristiques (les propriétés, les méthodes) de la classe </a:t>
            </a:r>
            <a:r>
              <a:rPr lang="fr-FR" sz="1200" b="1" kern="1200" dirty="0" smtClean="0">
                <a:solidFill>
                  <a:schemeClr val="tx1"/>
                </a:solidFill>
                <a:effectLst/>
                <a:latin typeface="+mn-lt"/>
                <a:ea typeface="+mn-ea"/>
                <a:cs typeface="+mn-cs"/>
              </a:rPr>
              <a:t>World</a:t>
            </a:r>
            <a:r>
              <a:rPr lang="fr-FR" sz="1200" kern="1200" dirty="0" smtClean="0">
                <a:solidFill>
                  <a:schemeClr val="tx1"/>
                </a:solidFill>
                <a:effectLst/>
                <a:latin typeface="+mn-lt"/>
                <a:ea typeface="+mn-ea"/>
                <a:cs typeface="+mn-cs"/>
              </a:rPr>
              <a:t>. Cette classe est fournie par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 et permet de créer l’écran du jeu.</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Ensuite, nous avons un « constructeur ». En effet, ce n’est pas une méthode, car il n’y pas de type de retour et le nom est celui de la classe.</a:t>
            </a:r>
          </a:p>
          <a:p>
            <a:r>
              <a:rPr lang="fr-FR" sz="1200" kern="1200" dirty="0" smtClean="0">
                <a:solidFill>
                  <a:schemeClr val="tx1"/>
                </a:solidFill>
                <a:effectLst/>
                <a:latin typeface="+mn-lt"/>
                <a:ea typeface="+mn-ea"/>
                <a:cs typeface="+mn-cs"/>
              </a:rPr>
              <a:t>L’appel « </a:t>
            </a:r>
            <a:r>
              <a:rPr lang="fr-FR" sz="1200" b="1" kern="1200" dirty="0" smtClean="0">
                <a:solidFill>
                  <a:schemeClr val="tx1"/>
                </a:solidFill>
                <a:effectLst/>
                <a:latin typeface="+mn-lt"/>
                <a:ea typeface="+mn-ea"/>
                <a:cs typeface="+mn-cs"/>
              </a:rPr>
              <a:t>super(600, 400, 1)</a:t>
            </a:r>
            <a:r>
              <a:rPr lang="fr-FR" sz="1200" kern="1200" dirty="0" smtClean="0">
                <a:solidFill>
                  <a:schemeClr val="tx1"/>
                </a:solidFill>
                <a:effectLst/>
                <a:latin typeface="+mn-lt"/>
                <a:ea typeface="+mn-ea"/>
                <a:cs typeface="+mn-cs"/>
              </a:rPr>
              <a:t> » permet en fait d’appeler un constructeur qui est définit sur la classe parent (World) et qui permet de « construire » le World en lui passant des paramètres pour définir les dimensions du jeu :</a:t>
            </a:r>
          </a:p>
          <a:p>
            <a:pPr lvl="0"/>
            <a:r>
              <a:rPr lang="fr-FR" sz="1200" kern="1200" dirty="0" smtClean="0">
                <a:solidFill>
                  <a:schemeClr val="tx1"/>
                </a:solidFill>
                <a:effectLst/>
                <a:latin typeface="+mn-lt"/>
                <a:ea typeface="+mn-ea"/>
                <a:cs typeface="+mn-cs"/>
              </a:rPr>
              <a:t> - Le premier paramètre correspond à la </a:t>
            </a:r>
            <a:r>
              <a:rPr lang="fr-FR" sz="1200" b="1" kern="1200" dirty="0" smtClean="0">
                <a:solidFill>
                  <a:schemeClr val="tx1"/>
                </a:solidFill>
                <a:effectLst/>
                <a:latin typeface="+mn-lt"/>
                <a:ea typeface="+mn-ea"/>
                <a:cs typeface="+mn-cs"/>
              </a:rPr>
              <a:t>largeur</a:t>
            </a:r>
            <a:r>
              <a:rPr lang="fr-FR" sz="1200" kern="1200" dirty="0" smtClean="0">
                <a:solidFill>
                  <a:schemeClr val="tx1"/>
                </a:solidFill>
                <a:effectLst/>
                <a:latin typeface="+mn-lt"/>
                <a:ea typeface="+mn-ea"/>
                <a:cs typeface="+mn-cs"/>
              </a:rPr>
              <a:t> de l’écran à créer</a:t>
            </a:r>
          </a:p>
          <a:p>
            <a:pPr lvl="0"/>
            <a:r>
              <a:rPr lang="fr-FR" sz="1200" kern="1200" dirty="0" smtClean="0">
                <a:solidFill>
                  <a:schemeClr val="tx1"/>
                </a:solidFill>
                <a:effectLst/>
                <a:latin typeface="+mn-lt"/>
                <a:ea typeface="+mn-ea"/>
                <a:cs typeface="+mn-cs"/>
              </a:rPr>
              <a:t> - Le second paramètre correspond à la </a:t>
            </a:r>
            <a:r>
              <a:rPr lang="fr-FR" sz="1200" b="1" kern="1200" dirty="0" smtClean="0">
                <a:solidFill>
                  <a:schemeClr val="tx1"/>
                </a:solidFill>
                <a:effectLst/>
                <a:latin typeface="+mn-lt"/>
                <a:ea typeface="+mn-ea"/>
                <a:cs typeface="+mn-cs"/>
              </a:rPr>
              <a:t>hauteur</a:t>
            </a:r>
            <a:r>
              <a:rPr lang="fr-FR" sz="1200" kern="1200" dirty="0" smtClean="0">
                <a:solidFill>
                  <a:schemeClr val="tx1"/>
                </a:solidFill>
                <a:effectLst/>
                <a:latin typeface="+mn-lt"/>
                <a:ea typeface="+mn-ea"/>
                <a:cs typeface="+mn-cs"/>
              </a:rPr>
              <a:t> de l’écran à créer</a:t>
            </a:r>
          </a:p>
          <a:p>
            <a:pPr lvl="0"/>
            <a:r>
              <a:rPr lang="fr-FR" sz="1200" kern="1200" dirty="0" smtClean="0">
                <a:solidFill>
                  <a:schemeClr val="tx1"/>
                </a:solidFill>
                <a:effectLst/>
                <a:latin typeface="+mn-lt"/>
                <a:ea typeface="+mn-ea"/>
                <a:cs typeface="+mn-cs"/>
              </a:rPr>
              <a:t> - Le troisième correspond à la taille d’un « bloc » si l’on veut avoir un écran composer d’un quadrillage</a:t>
            </a:r>
          </a:p>
          <a:p>
            <a:endParaRPr lang="fr-FR" dirty="0" smtClean="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11</a:t>
            </a:fld>
            <a:endParaRPr lang="en-US"/>
          </a:p>
        </p:txBody>
      </p:sp>
    </p:spTree>
    <p:extLst>
      <p:ext uri="{BB962C8B-B14F-4D97-AF65-F5344CB8AC3E}">
        <p14:creationId xmlns:p14="http://schemas.microsoft.com/office/powerpoint/2010/main" val="2153429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En faisant un « clique-droit » sur l’écran du jeu, on peut aussi « inspecter » l’objet qui a été créé (cliquez sur « </a:t>
            </a:r>
            <a:r>
              <a:rPr lang="fr-FR" sz="1200" kern="1200" dirty="0" err="1" smtClean="0">
                <a:solidFill>
                  <a:schemeClr val="tx1"/>
                </a:solidFill>
                <a:effectLst/>
                <a:latin typeface="+mn-lt"/>
                <a:ea typeface="+mn-ea"/>
                <a:cs typeface="+mn-cs"/>
              </a:rPr>
              <a:t>inspect</a:t>
            </a:r>
            <a:r>
              <a:rPr lang="fr-FR" sz="1200" kern="1200" dirty="0" smtClean="0">
                <a:solidFill>
                  <a:schemeClr val="tx1"/>
                </a:solidFill>
                <a:effectLst/>
                <a:latin typeface="+mn-lt"/>
                <a:ea typeface="+mn-ea"/>
                <a:cs typeface="+mn-cs"/>
              </a:rPr>
              <a:t> »). On voit que cet objet contient bien les paramètres qui ont été donnés pour le construire</a:t>
            </a:r>
            <a:r>
              <a:rPr lang="fr-FR" dirty="0" smtClean="0">
                <a:effectLst/>
              </a:rPr>
              <a:t> </a:t>
            </a:r>
          </a:p>
          <a:p>
            <a:endParaRPr lang="fr-FR" dirty="0" smtClean="0">
              <a:effectLst/>
            </a:endParaRPr>
          </a:p>
          <a:p>
            <a:endParaRPr lang="fr-FR" dirty="0"/>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12</a:t>
            </a:fld>
            <a:endParaRPr lang="en-US"/>
          </a:p>
        </p:txBody>
      </p:sp>
    </p:spTree>
    <p:extLst>
      <p:ext uri="{BB962C8B-B14F-4D97-AF65-F5344CB8AC3E}">
        <p14:creationId xmlns:p14="http://schemas.microsoft.com/office/powerpoint/2010/main" val="3676309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Changeons maintenant ce code, pour travailler sur base d’un quadrillage composé de blocs de 32 pixels, avec 25 blocs de large et 20 blocs de haut :</a:t>
            </a: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Compilez votre modification et vérifier en faisant un « </a:t>
            </a:r>
            <a:r>
              <a:rPr lang="fr-FR" sz="1200" kern="1200" dirty="0" err="1" smtClean="0">
                <a:solidFill>
                  <a:schemeClr val="tx1"/>
                </a:solidFill>
                <a:effectLst/>
                <a:latin typeface="+mn-lt"/>
                <a:ea typeface="+mn-ea"/>
                <a:cs typeface="+mn-cs"/>
              </a:rPr>
              <a:t>inspect</a:t>
            </a:r>
            <a:r>
              <a:rPr lang="fr-FR" sz="1200" kern="1200" dirty="0" smtClean="0">
                <a:solidFill>
                  <a:schemeClr val="tx1"/>
                </a:solidFill>
                <a:effectLst/>
                <a:latin typeface="+mn-lt"/>
                <a:ea typeface="+mn-ea"/>
                <a:cs typeface="+mn-cs"/>
              </a:rPr>
              <a:t> » du world.</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13</a:t>
            </a:fld>
            <a:endParaRPr lang="en-US"/>
          </a:p>
        </p:txBody>
      </p:sp>
    </p:spTree>
    <p:extLst>
      <p:ext uri="{BB962C8B-B14F-4D97-AF65-F5344CB8AC3E}">
        <p14:creationId xmlns:p14="http://schemas.microsoft.com/office/powerpoint/2010/main" val="2945942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Nous allons maintenant commencer à créer les « </a:t>
            </a:r>
            <a:r>
              <a:rPr lang="fr-FR" sz="1200" kern="1200" dirty="0" err="1" smtClean="0">
                <a:solidFill>
                  <a:schemeClr val="tx1"/>
                </a:solidFill>
                <a:effectLst/>
                <a:latin typeface="+mn-lt"/>
                <a:ea typeface="+mn-ea"/>
                <a:cs typeface="+mn-cs"/>
              </a:rPr>
              <a:t>Actors</a:t>
            </a:r>
            <a:r>
              <a:rPr lang="fr-FR" sz="1200" kern="1200" dirty="0" smtClean="0">
                <a:solidFill>
                  <a:schemeClr val="tx1"/>
                </a:solidFill>
                <a:effectLst/>
                <a:latin typeface="+mn-lt"/>
                <a:ea typeface="+mn-ea"/>
                <a:cs typeface="+mn-cs"/>
              </a:rPr>
              <a:t> » (acteurs) qui vont faire partie de notre jeu.</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Pour cela, faites un « clique-droit » sur la classe </a:t>
            </a:r>
            <a:r>
              <a:rPr lang="fr-FR" sz="1200"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et sélectionnez « New </a:t>
            </a:r>
            <a:r>
              <a:rPr lang="fr-FR" sz="1200" kern="1200" dirty="0" err="1" smtClean="0">
                <a:solidFill>
                  <a:schemeClr val="tx1"/>
                </a:solidFill>
                <a:effectLst/>
                <a:latin typeface="+mn-lt"/>
                <a:ea typeface="+mn-ea"/>
                <a:cs typeface="+mn-cs"/>
              </a:rPr>
              <a:t>subclass</a:t>
            </a:r>
            <a:r>
              <a:rPr lang="fr-FR" sz="1200" kern="1200" dirty="0" smtClean="0">
                <a:solidFill>
                  <a:schemeClr val="tx1"/>
                </a:solidFill>
                <a:effectLst/>
                <a:latin typeface="+mn-lt"/>
                <a:ea typeface="+mn-ea"/>
                <a:cs typeface="+mn-cs"/>
              </a:rPr>
              <a:t>… ».</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Nous allons créer plusieurs types de blocs qui seront utilisés dans notre jeu. Pour cela, nous allons d’abord créer une classe </a:t>
            </a:r>
            <a:r>
              <a:rPr lang="fr-FR" sz="1200" b="1" kern="1200" dirty="0" smtClean="0">
                <a:solidFill>
                  <a:schemeClr val="tx1"/>
                </a:solidFill>
                <a:effectLst/>
                <a:latin typeface="+mn-lt"/>
                <a:ea typeface="+mn-ea"/>
                <a:cs typeface="+mn-cs"/>
              </a:rPr>
              <a:t>Block</a:t>
            </a:r>
            <a:r>
              <a:rPr lang="fr-FR" sz="1200" kern="1200" dirty="0" smtClean="0">
                <a:solidFill>
                  <a:schemeClr val="tx1"/>
                </a:solidFill>
                <a:effectLst/>
                <a:latin typeface="+mn-lt"/>
                <a:ea typeface="+mn-ea"/>
                <a:cs typeface="+mn-cs"/>
              </a:rPr>
              <a:t>, qui sera une sous-classe de </a:t>
            </a:r>
            <a:r>
              <a:rPr lang="fr-FR" sz="1200" b="1"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(elle héritera donc des caractéristiques de la classe </a:t>
            </a:r>
            <a:r>
              <a:rPr lang="fr-FR" sz="1200" kern="1200" dirty="0" err="1" smtClean="0">
                <a:solidFill>
                  <a:schemeClr val="tx1"/>
                </a:solidFill>
                <a:effectLst/>
                <a:latin typeface="+mn-lt"/>
                <a:ea typeface="+mn-ea"/>
                <a:cs typeface="+mn-cs"/>
              </a:rPr>
              <a:t>Actor</a:t>
            </a:r>
            <a:r>
              <a:rPr lang="fr-FR" sz="1200" kern="1200" dirty="0" smtClean="0">
                <a:solidFill>
                  <a:schemeClr val="tx1"/>
                </a:solidFill>
                <a:effectLst/>
                <a:latin typeface="+mn-lt"/>
                <a:ea typeface="+mn-ea"/>
                <a:cs typeface="+mn-cs"/>
              </a:rPr>
              <a:t> de </a:t>
            </a:r>
            <a:r>
              <a:rPr lang="fr-FR" sz="1200" kern="1200" dirty="0" err="1" smtClean="0">
                <a:solidFill>
                  <a:schemeClr val="tx1"/>
                </a:solidFill>
                <a:effectLst/>
                <a:latin typeface="+mn-lt"/>
                <a:ea typeface="+mn-ea"/>
                <a:cs typeface="+mn-cs"/>
              </a:rPr>
              <a:t>Greenfoot</a:t>
            </a:r>
            <a:r>
              <a:rPr lang="fr-FR" sz="1200" kern="1200" dirty="0" smtClean="0">
                <a:solidFill>
                  <a:schemeClr val="tx1"/>
                </a:solidFill>
                <a:effectLst/>
                <a:latin typeface="+mn-lt"/>
                <a:ea typeface="+mn-ea"/>
                <a:cs typeface="+mn-cs"/>
              </a:rPr>
              <a:t>).</a:t>
            </a:r>
            <a:r>
              <a:rPr lang="fr-FR" dirty="0" smtClean="0">
                <a:effectLst/>
              </a:rPr>
              <a:t> </a:t>
            </a: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Pour l’instant, nous laissons cette classe vide : double-cliquez dessus pour voir le code et supprimez la méthode </a:t>
            </a:r>
            <a:r>
              <a:rPr lang="fr-FR" sz="1200" kern="1200" dirty="0" err="1" smtClean="0">
                <a:solidFill>
                  <a:schemeClr val="tx1"/>
                </a:solidFill>
                <a:effectLst/>
                <a:latin typeface="+mn-lt"/>
                <a:ea typeface="+mn-ea"/>
                <a:cs typeface="+mn-cs"/>
              </a:rPr>
              <a:t>act</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19186DE-8459-354D-92FA-6DAD5BD2E459}" type="slidenum">
              <a:rPr lang="en-US" smtClean="0"/>
              <a:t>14</a:t>
            </a:fld>
            <a:endParaRPr lang="en-US"/>
          </a:p>
        </p:txBody>
      </p:sp>
    </p:spTree>
    <p:extLst>
      <p:ext uri="{BB962C8B-B14F-4D97-AF65-F5344CB8AC3E}">
        <p14:creationId xmlns:p14="http://schemas.microsoft.com/office/powerpoint/2010/main" val="4056542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Comic Sans MS"/>
                <a:cs typeface="Comic Sans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dirty="0" smtClean="0"/>
              <a:t>Click to edit Master subtitle style</a:t>
            </a:r>
            <a:endParaRPr lang="en-US" dirty="0"/>
          </a:p>
        </p:txBody>
      </p:sp>
      <p:pic>
        <p:nvPicPr>
          <p:cNvPr id="9" name="Picture 8"/>
          <p:cNvPicPr>
            <a:picLocks noChangeAspect="1"/>
          </p:cNvPicPr>
          <p:nvPr userDrawn="1"/>
        </p:nvPicPr>
        <p:blipFill>
          <a:blip r:embed="rId2"/>
          <a:stretch>
            <a:fillRect/>
          </a:stretch>
        </p:blipFill>
        <p:spPr>
          <a:xfrm>
            <a:off x="2133399" y="86845"/>
            <a:ext cx="4877203" cy="1716775"/>
          </a:xfrm>
          <a:prstGeom prst="rect">
            <a:avLst/>
          </a:prstGeom>
        </p:spPr>
      </p:pic>
      <p:sp>
        <p:nvSpPr>
          <p:cNvPr id="8" name="Footer Placeholder 4"/>
          <p:cNvSpPr txBox="1">
            <a:spLocks/>
          </p:cNvSpPr>
          <p:nvPr userDrawn="1"/>
        </p:nvSpPr>
        <p:spPr>
          <a:xfrm>
            <a:off x="106933" y="6356350"/>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p>
        </p:txBody>
      </p:sp>
      <p:sp>
        <p:nvSpPr>
          <p:cNvPr id="10" name="Title 1"/>
          <p:cNvSpPr txBox="1">
            <a:spLocks/>
          </p:cNvSpPr>
          <p:nvPr userDrawn="1"/>
        </p:nvSpPr>
        <p:spPr>
          <a:xfrm>
            <a:off x="3460005" y="6356350"/>
            <a:ext cx="2529048"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pic>
        <p:nvPicPr>
          <p:cNvPr id="11" name="Picture 10"/>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84737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9"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13" name="Title 1"/>
          <p:cNvSpPr txBox="1">
            <a:spLocks/>
          </p:cNvSpPr>
          <p:nvPr userDrawn="1"/>
        </p:nvSpPr>
        <p:spPr>
          <a:xfrm>
            <a:off x="457199" y="6342982"/>
            <a:ext cx="241701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1"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4045415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pic>
        <p:nvPicPr>
          <p:cNvPr id="9" name="Picture 8"/>
          <p:cNvPicPr>
            <a:picLocks noChangeAspect="1"/>
          </p:cNvPicPr>
          <p:nvPr userDrawn="1"/>
        </p:nvPicPr>
        <p:blipFill>
          <a:blip r:embed="rId2"/>
          <a:stretch>
            <a:fillRect/>
          </a:stretch>
        </p:blipFill>
        <p:spPr>
          <a:xfrm>
            <a:off x="457200" y="470625"/>
            <a:ext cx="2133600" cy="751027"/>
          </a:xfrm>
          <a:prstGeom prst="rect">
            <a:avLst/>
          </a:prstGeom>
        </p:spPr>
      </p:pic>
      <p:sp>
        <p:nvSpPr>
          <p:cNvPr id="13"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4"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8"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0" name="Picture 9"/>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03219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omic Sans MS"/>
                <a:cs typeface="Comic Sans MS"/>
              </a:defRPr>
            </a:lvl1pPr>
          </a:lstStyle>
          <a:p>
            <a:r>
              <a:rPr lang="nl-BE"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Comic Sans MS"/>
                <a:cs typeface="Comic Sans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dirty="0" smtClean="0"/>
              <a:t>Click to edit Master text styles</a:t>
            </a:r>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9" name="Picture 8"/>
          <p:cNvPicPr>
            <a:picLocks noChangeAspect="1"/>
          </p:cNvPicPr>
          <p:nvPr userDrawn="1"/>
        </p:nvPicPr>
        <p:blipFill>
          <a:blip r:embed="rId2"/>
          <a:stretch>
            <a:fillRect/>
          </a:stretch>
        </p:blipFill>
        <p:spPr>
          <a:xfrm>
            <a:off x="2133399" y="86845"/>
            <a:ext cx="4877203" cy="1716775"/>
          </a:xfrm>
          <a:prstGeom prst="rect">
            <a:avLst/>
          </a:prstGeom>
        </p:spPr>
      </p:pic>
      <p:sp>
        <p:nvSpPr>
          <p:cNvPr id="12" name="Title 1"/>
          <p:cNvSpPr txBox="1">
            <a:spLocks/>
          </p:cNvSpPr>
          <p:nvPr userDrawn="1"/>
        </p:nvSpPr>
        <p:spPr>
          <a:xfrm>
            <a:off x="457200" y="6356350"/>
            <a:ext cx="247048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1" name="Picture 10"/>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3997746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9"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10"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1" name="Picture 10"/>
          <p:cNvPicPr>
            <a:picLocks noChangeAspect="1"/>
          </p:cNvPicPr>
          <p:nvPr userDrawn="1"/>
        </p:nvPicPr>
        <p:blipFill>
          <a:blip r:embed="rId2"/>
          <a:stretch>
            <a:fillRect/>
          </a:stretch>
        </p:blipFill>
        <p:spPr>
          <a:xfrm>
            <a:off x="457200" y="470625"/>
            <a:ext cx="2133600" cy="751027"/>
          </a:xfrm>
          <a:prstGeom prst="rect">
            <a:avLst/>
          </a:prstGeom>
        </p:spPr>
      </p:pic>
      <p:sp>
        <p:nvSpPr>
          <p:cNvPr id="14" name="Title 1"/>
          <p:cNvSpPr txBox="1">
            <a:spLocks/>
          </p:cNvSpPr>
          <p:nvPr userDrawn="1"/>
        </p:nvSpPr>
        <p:spPr>
          <a:xfrm>
            <a:off x="457199" y="6356350"/>
            <a:ext cx="249722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2"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3" name="Picture 12"/>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93456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dirty="0"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12"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457200" y="470625"/>
            <a:ext cx="2133600" cy="751027"/>
          </a:xfrm>
          <a:prstGeom prst="rect">
            <a:avLst/>
          </a:prstGeom>
        </p:spPr>
      </p:pic>
      <p:sp>
        <p:nvSpPr>
          <p:cNvPr id="15" name="Title 1"/>
          <p:cNvSpPr txBox="1">
            <a:spLocks/>
          </p:cNvSpPr>
          <p:nvPr userDrawn="1"/>
        </p:nvSpPr>
        <p:spPr>
          <a:xfrm>
            <a:off x="457199" y="6356350"/>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4"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6" name="Picture 15"/>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275394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sp>
        <p:nvSpPr>
          <p:cNvPr id="8" name="Title 1"/>
          <p:cNvSpPr>
            <a:spLocks noGrp="1"/>
          </p:cNvSpPr>
          <p:nvPr>
            <p:ph type="title"/>
          </p:nvPr>
        </p:nvSpPr>
        <p:spPr>
          <a:xfrm>
            <a:off x="2681190" y="274638"/>
            <a:ext cx="6005609" cy="1143000"/>
          </a:xfrm>
          <a:prstGeom prst="rect">
            <a:avLst/>
          </a:prstGeom>
        </p:spPr>
        <p:txBody>
          <a:bodyPr/>
          <a:lstStyle>
            <a:lvl1pPr>
              <a:defRPr>
                <a:latin typeface="Comic Sans MS"/>
                <a:cs typeface="Comic Sans MS"/>
              </a:defRPr>
            </a:lvl1pPr>
          </a:lstStyle>
          <a:p>
            <a:r>
              <a:rPr lang="nl-BE" dirty="0" smtClean="0"/>
              <a:t>Click to edit Master title style</a:t>
            </a:r>
            <a:endParaRPr lang="en-US" dirty="0"/>
          </a:p>
        </p:txBody>
      </p:sp>
      <p:pic>
        <p:nvPicPr>
          <p:cNvPr id="9" name="Picture 8"/>
          <p:cNvPicPr>
            <a:picLocks noChangeAspect="1"/>
          </p:cNvPicPr>
          <p:nvPr userDrawn="1"/>
        </p:nvPicPr>
        <p:blipFill>
          <a:blip r:embed="rId2"/>
          <a:stretch>
            <a:fillRect/>
          </a:stretch>
        </p:blipFill>
        <p:spPr>
          <a:xfrm>
            <a:off x="457200" y="470625"/>
            <a:ext cx="2133600" cy="751027"/>
          </a:xfrm>
          <a:prstGeom prst="rect">
            <a:avLst/>
          </a:prstGeom>
        </p:spPr>
      </p:pic>
      <p:sp>
        <p:nvSpPr>
          <p:cNvPr id="11" name="Title 1"/>
          <p:cNvSpPr txBox="1">
            <a:spLocks/>
          </p:cNvSpPr>
          <p:nvPr userDrawn="1"/>
        </p:nvSpPr>
        <p:spPr>
          <a:xfrm>
            <a:off x="457200" y="6356350"/>
            <a:ext cx="239027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69704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8" name="Title 1"/>
          <p:cNvSpPr txBox="1">
            <a:spLocks/>
          </p:cNvSpPr>
          <p:nvPr userDrawn="1"/>
        </p:nvSpPr>
        <p:spPr>
          <a:xfrm>
            <a:off x="457200" y="6356350"/>
            <a:ext cx="2403642"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7"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9" name="Picture 8"/>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41429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12963"/>
            <a:ext cx="3008313" cy="1162050"/>
          </a:xfrm>
          <a:prstGeom prst="rect">
            <a:avLst/>
          </a:prstGeom>
        </p:spPr>
        <p:txBody>
          <a:bodyPr anchor="b"/>
          <a:lstStyle>
            <a:lvl1pPr algn="l">
              <a:defRPr sz="2000" b="1">
                <a:latin typeface="Comic Sans MS"/>
                <a:cs typeface="Comic Sans MS"/>
              </a:defRPr>
            </a:lvl1pPr>
          </a:lstStyle>
          <a:p>
            <a:r>
              <a:rPr lang="nl-BE" dirty="0"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atin typeface="Comic Sans MS"/>
                <a:cs typeface="Comic Sans MS"/>
              </a:defRPr>
            </a:lvl1pPr>
            <a:lvl2pPr>
              <a:defRPr sz="2800">
                <a:latin typeface="Comic Sans MS"/>
                <a:cs typeface="Comic Sans MS"/>
              </a:defRPr>
            </a:lvl2pPr>
            <a:lvl3pPr>
              <a:defRPr sz="2400">
                <a:latin typeface="Comic Sans MS"/>
                <a:cs typeface="Comic Sans MS"/>
              </a:defRPr>
            </a:lvl3pPr>
            <a:lvl4pPr>
              <a:defRPr sz="2000">
                <a:latin typeface="Comic Sans MS"/>
                <a:cs typeface="Comic Sans MS"/>
              </a:defRPr>
            </a:lvl4pPr>
            <a:lvl5pPr>
              <a:defRPr sz="2000">
                <a:latin typeface="Comic Sans MS"/>
                <a:cs typeface="Comic Sans MS"/>
              </a:defRPr>
            </a:lvl5pPr>
            <a:lvl6pPr>
              <a:defRPr sz="2000"/>
            </a:lvl6pPr>
            <a:lvl7pPr>
              <a:defRPr sz="2000"/>
            </a:lvl7pPr>
            <a:lvl8pPr>
              <a:defRPr sz="2000"/>
            </a:lvl8pPr>
            <a:lvl9pPr>
              <a:defRPr sz="2000"/>
            </a:lvl9p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a:p>
            <a:pPr lvl="4"/>
            <a:r>
              <a:rPr lang="nl-BE" dirty="0" smtClean="0"/>
              <a:t>Fifth level</a:t>
            </a:r>
            <a:endParaRPr lang="en-US" dirty="0"/>
          </a:p>
        </p:txBody>
      </p:sp>
      <p:sp>
        <p:nvSpPr>
          <p:cNvPr id="4" name="Text Placeholder 3"/>
          <p:cNvSpPr>
            <a:spLocks noGrp="1"/>
          </p:cNvSpPr>
          <p:nvPr>
            <p:ph type="body" sz="half" idx="2"/>
          </p:nvPr>
        </p:nvSpPr>
        <p:spPr>
          <a:xfrm>
            <a:off x="457200" y="2399079"/>
            <a:ext cx="3008313" cy="3727084"/>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smtClean="0"/>
              <a:t>Click to edit Master text styles</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0" name="Picture 9"/>
          <p:cNvPicPr>
            <a:picLocks noChangeAspect="1"/>
          </p:cNvPicPr>
          <p:nvPr userDrawn="1"/>
        </p:nvPicPr>
        <p:blipFill>
          <a:blip r:embed="rId2"/>
          <a:stretch>
            <a:fillRect/>
          </a:stretch>
        </p:blipFill>
        <p:spPr>
          <a:xfrm>
            <a:off x="457200" y="470625"/>
            <a:ext cx="2133600" cy="751027"/>
          </a:xfrm>
          <a:prstGeom prst="rect">
            <a:avLst/>
          </a:prstGeom>
        </p:spPr>
      </p:pic>
      <p:sp>
        <p:nvSpPr>
          <p:cNvPr id="11" name="Title 1"/>
          <p:cNvSpPr txBox="1">
            <a:spLocks/>
          </p:cNvSpPr>
          <p:nvPr userDrawn="1"/>
        </p:nvSpPr>
        <p:spPr>
          <a:xfrm>
            <a:off x="457199" y="6356350"/>
            <a:ext cx="2430379"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9"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2" name="Picture 1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34429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1864"/>
            <a:ext cx="5486400" cy="566738"/>
          </a:xfrm>
          <a:prstGeom prst="rect">
            <a:avLst/>
          </a:prstGeom>
        </p:spPr>
        <p:txBody>
          <a:bodyPr anchor="b"/>
          <a:lstStyle>
            <a:lvl1pPr algn="l">
              <a:defRPr sz="2000" b="1">
                <a:latin typeface="Comic Sans MS"/>
                <a:cs typeface="Comic Sans MS"/>
              </a:defRPr>
            </a:lvl1pPr>
          </a:lstStyle>
          <a:p>
            <a:r>
              <a:rPr lang="nl-BE" dirty="0" smtClean="0"/>
              <a:t>Click to edit Master title style</a:t>
            </a:r>
            <a:endParaRPr lang="en-US" dirty="0"/>
          </a:p>
        </p:txBody>
      </p:sp>
      <p:sp>
        <p:nvSpPr>
          <p:cNvPr id="3" name="Picture Placeholder 2"/>
          <p:cNvSpPr>
            <a:spLocks noGrp="1"/>
          </p:cNvSpPr>
          <p:nvPr>
            <p:ph type="pic" idx="1"/>
          </p:nvPr>
        </p:nvSpPr>
        <p:spPr>
          <a:xfrm>
            <a:off x="2266124" y="1268759"/>
            <a:ext cx="4611753" cy="345881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478602"/>
            <a:ext cx="5486400" cy="804862"/>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dirty="0" smtClean="0"/>
              <a:t>Click to edit Master text styles</a:t>
            </a:r>
          </a:p>
        </p:txBody>
      </p:sp>
      <p:sp>
        <p:nvSpPr>
          <p:cNvPr id="9" name="Footer Placeholder 4"/>
          <p:cNvSpPr>
            <a:spLocks noGrp="1"/>
          </p:cNvSpPr>
          <p:nvPr>
            <p:ph type="ftr" sz="quarter" idx="11"/>
          </p:nvPr>
        </p:nvSpPr>
        <p:spPr>
          <a:xfrm>
            <a:off x="3124200" y="6356350"/>
            <a:ext cx="2895600" cy="365125"/>
          </a:xfrm>
          <a:prstGeom prst="rect">
            <a:avLst/>
          </a:prstGeom>
        </p:spPr>
        <p:txBody>
          <a:bodyPr/>
          <a:lstStyle/>
          <a:p>
            <a:pPr algn="ctr"/>
            <a:endParaRPr lang="en-US" dirty="0"/>
          </a:p>
        </p:txBody>
      </p:sp>
      <p:pic>
        <p:nvPicPr>
          <p:cNvPr id="13" name="Picture 12"/>
          <p:cNvPicPr>
            <a:picLocks noChangeAspect="1"/>
          </p:cNvPicPr>
          <p:nvPr userDrawn="1"/>
        </p:nvPicPr>
        <p:blipFill>
          <a:blip r:embed="rId2"/>
          <a:stretch>
            <a:fillRect/>
          </a:stretch>
        </p:blipFill>
        <p:spPr>
          <a:xfrm>
            <a:off x="457200" y="470625"/>
            <a:ext cx="2133600" cy="751027"/>
          </a:xfrm>
          <a:prstGeom prst="rect">
            <a:avLst/>
          </a:prstGeom>
        </p:spPr>
      </p:pic>
      <p:sp>
        <p:nvSpPr>
          <p:cNvPr id="14" name="Title 1"/>
          <p:cNvSpPr txBox="1">
            <a:spLocks/>
          </p:cNvSpPr>
          <p:nvPr userDrawn="1"/>
        </p:nvSpPr>
        <p:spPr>
          <a:xfrm>
            <a:off x="457200" y="6356350"/>
            <a:ext cx="239027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www.devoxx4kids.com</a:t>
            </a:r>
            <a:endParaRPr lang="en-US" sz="1800" dirty="0">
              <a:latin typeface="+mn-lt"/>
            </a:endParaRPr>
          </a:p>
        </p:txBody>
      </p:sp>
      <p:sp>
        <p:nvSpPr>
          <p:cNvPr id="10" name="Slide Number Placeholder 5"/>
          <p:cNvSpPr>
            <a:spLocks noGrp="1"/>
          </p:cNvSpPr>
          <p:nvPr>
            <p:ph type="sldNum" sz="quarter" idx="12"/>
          </p:nvPr>
        </p:nvSpPr>
        <p:spPr>
          <a:xfrm>
            <a:off x="6553200" y="6356350"/>
            <a:ext cx="1078281" cy="365125"/>
          </a:xfrm>
          <a:prstGeom prst="rect">
            <a:avLst/>
          </a:prstGeom>
        </p:spPr>
        <p:txBody>
          <a:bodyPr/>
          <a:lstStyle/>
          <a:p>
            <a:pPr algn="r"/>
            <a:fld id="{6C0001A9-357E-7541-840E-1F18FD9D64CA}" type="slidenum">
              <a:rPr lang="en-US" smtClean="0"/>
              <a:pPr algn="r"/>
              <a:t>‹#›</a:t>
            </a:fld>
            <a:endParaRPr lang="en-US" dirty="0"/>
          </a:p>
        </p:txBody>
      </p:sp>
      <p:pic>
        <p:nvPicPr>
          <p:cNvPr id="11" name="Picture 10"/>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27108" y="6323330"/>
            <a:ext cx="1117600" cy="398145"/>
          </a:xfrm>
          <a:prstGeom prst="rect">
            <a:avLst/>
          </a:prstGeom>
          <a:noFill/>
          <a:ln>
            <a:noFill/>
          </a:ln>
        </p:spPr>
      </p:pic>
    </p:spTree>
    <p:extLst>
      <p:ext uri="{BB962C8B-B14F-4D97-AF65-F5344CB8AC3E}">
        <p14:creationId xmlns:p14="http://schemas.microsoft.com/office/powerpoint/2010/main" val="1845100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4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reenfoot.org/" TargetMode="Externa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Word_Document1.docx"/><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package" Target="../embeddings/Microsoft_Word_Document2.docx"/><Relationship Id="rId8" Type="http://schemas.openxmlformats.org/officeDocument/2006/relationships/image" Target="../media/image38.png"/><Relationship Id="rId9"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Greenfoot</a:t>
            </a:r>
            <a:r>
              <a:rPr lang="en-US" dirty="0" smtClean="0"/>
              <a:t> Workshop</a:t>
            </a:r>
            <a:endParaRPr lang="en-US" dirty="0"/>
          </a:p>
        </p:txBody>
      </p:sp>
      <p:sp>
        <p:nvSpPr>
          <p:cNvPr id="3" name="Subtitle 2"/>
          <p:cNvSpPr>
            <a:spLocks noGrp="1"/>
          </p:cNvSpPr>
          <p:nvPr>
            <p:ph type="subTitle" idx="1"/>
          </p:nvPr>
        </p:nvSpPr>
        <p:spPr/>
        <p:txBody>
          <a:bodyPr/>
          <a:lstStyle/>
          <a:p>
            <a:r>
              <a:rPr lang="en-US" dirty="0" smtClean="0"/>
              <a:t>Bobby - Snake</a:t>
            </a:r>
            <a:endParaRPr lang="en-US" dirty="0"/>
          </a:p>
        </p:txBody>
      </p:sp>
    </p:spTree>
    <p:extLst>
      <p:ext uri="{BB962C8B-B14F-4D97-AF65-F5344CB8AC3E}">
        <p14:creationId xmlns:p14="http://schemas.microsoft.com/office/powerpoint/2010/main" val="21157579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Snake</a:t>
            </a:r>
            <a:r>
              <a:rPr lang="fr-FR" dirty="0" smtClean="0"/>
              <a:t> World</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10</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8" name="Image 7"/>
          <p:cNvPicPr/>
          <p:nvPr/>
        </p:nvPicPr>
        <p:blipFill>
          <a:blip r:embed="rId3">
            <a:extLst>
              <a:ext uri="{28A0092B-C50C-407E-A947-70E740481C1C}">
                <a14:useLocalDpi xmlns:a14="http://schemas.microsoft.com/office/drawing/2010/main" val="0"/>
              </a:ext>
            </a:extLst>
          </a:blip>
          <a:srcRect/>
          <a:stretch>
            <a:fillRect/>
          </a:stretch>
        </p:blipFill>
        <p:spPr bwMode="auto">
          <a:xfrm>
            <a:off x="1085768" y="1347169"/>
            <a:ext cx="7013600" cy="5152626"/>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0471246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81190" y="274638"/>
            <a:ext cx="6404195" cy="1143000"/>
          </a:xfrm>
        </p:spPr>
        <p:txBody>
          <a:bodyPr/>
          <a:lstStyle/>
          <a:p>
            <a:r>
              <a:rPr lang="fr-FR" dirty="0" smtClean="0"/>
              <a:t>Le code de </a:t>
            </a:r>
            <a:r>
              <a:rPr lang="fr-FR" dirty="0" err="1" smtClean="0"/>
              <a:t>SnakeWorld</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11</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29646" y="1221951"/>
            <a:ext cx="6681943" cy="5319906"/>
          </a:xfrm>
          <a:prstGeom prst="rect">
            <a:avLst/>
          </a:prstGeom>
          <a:noFill/>
          <a:ln>
            <a:noFill/>
          </a:ln>
        </p:spPr>
      </p:pic>
    </p:spTree>
    <p:extLst>
      <p:ext uri="{BB962C8B-B14F-4D97-AF65-F5344CB8AC3E}">
        <p14:creationId xmlns:p14="http://schemas.microsoft.com/office/powerpoint/2010/main" val="32648819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Inspect</a:t>
            </a:r>
            <a:r>
              <a:rPr lang="fr-FR" dirty="0" smtClean="0"/>
              <a:t> World</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12</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16455" y="1417638"/>
            <a:ext cx="3532212" cy="207323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89162" y="2425292"/>
            <a:ext cx="6554016" cy="3084553"/>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185178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Changer le code</a:t>
            </a:r>
            <a:endParaRPr lang="fr-FR" dirty="0"/>
          </a:p>
        </p:txBody>
      </p:sp>
      <p:sp>
        <p:nvSpPr>
          <p:cNvPr id="3" name="Espace réservé du contenu 2"/>
          <p:cNvSpPr>
            <a:spLocks noGrp="1"/>
          </p:cNvSpPr>
          <p:nvPr>
            <p:ph idx="1"/>
          </p:nvPr>
        </p:nvSpPr>
        <p:spPr/>
        <p:txBody>
          <a:bodyPr/>
          <a:lstStyle/>
          <a:p>
            <a:r>
              <a:rPr lang="fr-FR" dirty="0" smtClean="0"/>
              <a:t>Nous allons utiliser des blocs de 32 pixels dans notre jeu</a:t>
            </a:r>
          </a:p>
          <a:p>
            <a:r>
              <a:rPr lang="fr-FR" dirty="0" smtClean="0"/>
              <a:t>La taille du jeu sera de 25 x 20 blocs</a:t>
            </a:r>
          </a:p>
          <a:p>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13</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7" name="Image 6"/>
          <p:cNvPicPr>
            <a:picLocks noChangeAspect="1"/>
          </p:cNvPicPr>
          <p:nvPr/>
        </p:nvPicPr>
        <p:blipFill>
          <a:blip r:embed="rId3"/>
          <a:stretch>
            <a:fillRect/>
          </a:stretch>
        </p:blipFill>
        <p:spPr>
          <a:xfrm>
            <a:off x="1833684" y="3456354"/>
            <a:ext cx="5511800" cy="1612900"/>
          </a:xfrm>
          <a:prstGeom prst="rect">
            <a:avLst/>
          </a:prstGeom>
        </p:spPr>
      </p:pic>
    </p:spTree>
    <p:extLst>
      <p:ext uri="{BB962C8B-B14F-4D97-AF65-F5344CB8AC3E}">
        <p14:creationId xmlns:p14="http://schemas.microsoft.com/office/powerpoint/2010/main" val="42932020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Créer un bloc</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14</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94243" y="1607673"/>
            <a:ext cx="2248499" cy="1466377"/>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47480" y="1962842"/>
            <a:ext cx="4072320" cy="3716513"/>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031233" y="4693479"/>
            <a:ext cx="4805362" cy="127548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527313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 Border</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15</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06856" y="1476319"/>
            <a:ext cx="2187144" cy="218714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67556" y="1950411"/>
            <a:ext cx="4198188" cy="3828668"/>
          </a:xfrm>
          <a:prstGeom prst="rect">
            <a:avLst/>
          </a:prstGeom>
          <a:noFill/>
          <a:ln>
            <a:noFill/>
          </a:ln>
          <a:extLst>
            <a:ext uri="{FAA26D3D-D897-4be2-8F04-BA451C77F1D7}">
              <ma14:placeholderFlag xmlns:ma14="http://schemas.microsoft.com/office/mac/drawingml/2011/main"/>
            </a:ext>
          </a:extLst>
        </p:spPr>
      </p:pic>
      <p:pic>
        <p:nvPicPr>
          <p:cNvPr id="8" name="Image 7"/>
          <p:cNvPicPr>
            <a:picLocks noChangeAspect="1"/>
          </p:cNvPicPr>
          <p:nvPr/>
        </p:nvPicPr>
        <p:blipFill>
          <a:blip r:embed="rId5"/>
          <a:stretch>
            <a:fillRect/>
          </a:stretch>
        </p:blipFill>
        <p:spPr>
          <a:xfrm>
            <a:off x="5463280" y="2489779"/>
            <a:ext cx="2463800" cy="3289300"/>
          </a:xfrm>
          <a:prstGeom prst="rect">
            <a:avLst/>
          </a:prstGeom>
        </p:spPr>
      </p:pic>
    </p:spTree>
    <p:extLst>
      <p:ext uri="{BB962C8B-B14F-4D97-AF65-F5344CB8AC3E}">
        <p14:creationId xmlns:p14="http://schemas.microsoft.com/office/powerpoint/2010/main" val="3209117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Coordonée</a:t>
            </a:r>
            <a:r>
              <a:rPr lang="fr-FR" dirty="0" err="1"/>
              <a:t>s</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16</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28857897"/>
              </p:ext>
            </p:extLst>
          </p:nvPr>
        </p:nvGraphicFramePr>
        <p:xfrm>
          <a:off x="761999" y="1348152"/>
          <a:ext cx="7470205" cy="4879854"/>
        </p:xfrm>
        <a:graphic>
          <a:graphicData uri="http://schemas.openxmlformats.org/drawingml/2006/table">
            <a:tbl>
              <a:tblPr bandRow="1">
                <a:tableStyleId>{5C22544A-7EE6-4342-B048-85BDC9FD1C3A}</a:tableStyleId>
              </a:tblPr>
              <a:tblGrid>
                <a:gridCol w="1494041"/>
                <a:gridCol w="1494041"/>
                <a:gridCol w="1494041"/>
                <a:gridCol w="1494041"/>
                <a:gridCol w="1494041"/>
              </a:tblGrid>
              <a:tr h="949411">
                <a:tc>
                  <a:txBody>
                    <a:bodyPr/>
                    <a:lstStyle/>
                    <a:p>
                      <a:pPr algn="ctr">
                        <a:spcAft>
                          <a:spcPts val="0"/>
                        </a:spcAft>
                      </a:pPr>
                      <a:r>
                        <a:rPr lang="fr-FR" sz="3200" dirty="0">
                          <a:effectLst/>
                          <a:latin typeface="Cambria"/>
                          <a:ea typeface="ＭＳ 明朝"/>
                          <a:cs typeface="Times New Roman"/>
                        </a:rPr>
                        <a:t>(0,0)</a:t>
                      </a:r>
                    </a:p>
                  </a:txBody>
                  <a:tcPr marL="68580" marR="68580" marT="0" marB="0" anchor="ctr"/>
                </a:tc>
                <a:tc>
                  <a:txBody>
                    <a:bodyPr/>
                    <a:lstStyle/>
                    <a:p>
                      <a:pPr algn="ctr">
                        <a:spcAft>
                          <a:spcPts val="0"/>
                        </a:spcAft>
                      </a:pPr>
                      <a:r>
                        <a:rPr lang="fr-FR" sz="3200" dirty="0">
                          <a:effectLst/>
                          <a:latin typeface="Cambria"/>
                          <a:ea typeface="ＭＳ 明朝"/>
                          <a:cs typeface="Times New Roman"/>
                        </a:rPr>
                        <a:t>(1,0)</a:t>
                      </a:r>
                    </a:p>
                  </a:txBody>
                  <a:tcPr marL="68580" marR="68580" marT="0" marB="0" anchor="ctr"/>
                </a:tc>
                <a:tc>
                  <a:txBody>
                    <a:bodyPr/>
                    <a:lstStyle/>
                    <a:p>
                      <a:pPr algn="ctr">
                        <a:spcAft>
                          <a:spcPts val="0"/>
                        </a:spcAft>
                      </a:pPr>
                      <a:r>
                        <a:rPr lang="fr-FR" sz="3200" dirty="0">
                          <a:effectLst/>
                          <a:latin typeface="Cambria"/>
                          <a:ea typeface="ＭＳ 明朝"/>
                          <a:cs typeface="Times New Roman"/>
                        </a:rPr>
                        <a:t>(2,0)</a:t>
                      </a:r>
                    </a:p>
                  </a:txBody>
                  <a:tcPr marL="68580" marR="68580" marT="0" marB="0" anchor="ctr"/>
                </a:tc>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r>
                        <a:rPr lang="fr-FR" sz="3200" dirty="0" smtClean="0"/>
                        <a:t>(24,0)</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(0,1)</a:t>
                      </a:r>
                    </a:p>
                  </a:txBody>
                  <a:tcPr marL="68580" marR="68580" marT="0" marB="0" anchor="ctr"/>
                </a:tc>
                <a:tc>
                  <a:txBody>
                    <a:bodyPr/>
                    <a:lstStyle/>
                    <a:p>
                      <a:pPr algn="ctr">
                        <a:spcAft>
                          <a:spcPts val="0"/>
                        </a:spcAft>
                      </a:pPr>
                      <a:r>
                        <a:rPr lang="fr-FR" sz="3200" dirty="0">
                          <a:effectLst/>
                          <a:latin typeface="Cambria"/>
                          <a:ea typeface="ＭＳ 明朝"/>
                          <a:cs typeface="Times New Roman"/>
                        </a:rPr>
                        <a:t>(1,1)</a:t>
                      </a:r>
                    </a:p>
                  </a:txBody>
                  <a:tcPr marL="68580" marR="68580" marT="0" marB="0" anchor="ctr"/>
                </a:tc>
                <a:tc>
                  <a:txBody>
                    <a:bodyPr/>
                    <a:lstStyle/>
                    <a:p>
                      <a:pPr algn="ctr">
                        <a:spcAft>
                          <a:spcPts val="0"/>
                        </a:spcAft>
                      </a:pPr>
                      <a:r>
                        <a:rPr lang="fr-FR" sz="3200">
                          <a:effectLst/>
                          <a:latin typeface="Cambria"/>
                          <a:ea typeface="ＭＳ 明朝"/>
                          <a:cs typeface="Times New Roman"/>
                        </a:rPr>
                        <a:t>(2,1)</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(24,1)</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(0,2)</a:t>
                      </a:r>
                    </a:p>
                  </a:txBody>
                  <a:tcPr marL="68580" marR="68580" marT="0" marB="0" anchor="ctr"/>
                </a:tc>
                <a:tc>
                  <a:txBody>
                    <a:bodyPr/>
                    <a:lstStyle/>
                    <a:p>
                      <a:pPr algn="ctr">
                        <a:spcAft>
                          <a:spcPts val="0"/>
                        </a:spcAft>
                      </a:pPr>
                      <a:r>
                        <a:rPr lang="fr-FR" sz="3200">
                          <a:effectLst/>
                          <a:latin typeface="Cambria"/>
                          <a:ea typeface="ＭＳ 明朝"/>
                          <a:cs typeface="Times New Roman"/>
                        </a:rPr>
                        <a:t>(1,2)</a:t>
                      </a:r>
                    </a:p>
                  </a:txBody>
                  <a:tcPr marL="68580" marR="68580" marT="0" marB="0" anchor="ctr"/>
                </a:tc>
                <a:tc>
                  <a:txBody>
                    <a:bodyPr/>
                    <a:lstStyle/>
                    <a:p>
                      <a:pPr algn="ctr">
                        <a:spcAft>
                          <a:spcPts val="0"/>
                        </a:spcAft>
                      </a:pPr>
                      <a:r>
                        <a:rPr lang="fr-FR" sz="3200">
                          <a:effectLst/>
                          <a:latin typeface="Cambria"/>
                          <a:ea typeface="ＭＳ 明朝"/>
                          <a:cs typeface="Times New Roman"/>
                        </a:rPr>
                        <a:t>(2,2)</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(24,2)</a:t>
                      </a:r>
                      <a:endParaRPr lang="fr-FR" sz="3200" dirty="0"/>
                    </a:p>
                  </a:txBody>
                  <a:tcPr anchor="ctr"/>
                </a:tc>
              </a:tr>
              <a:tr h="949411">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spcAft>
                          <a:spcPts val="0"/>
                        </a:spcAft>
                      </a:pPr>
                      <a:r>
                        <a:rPr lang="fr-FR" sz="3200">
                          <a:effectLst/>
                          <a:latin typeface="Cambria"/>
                          <a:ea typeface="ＭＳ 明朝"/>
                          <a:cs typeface="Times New Roman"/>
                        </a:rPr>
                        <a:t>…</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spcAft>
                          <a:spcPts val="0"/>
                        </a:spcAft>
                      </a:pPr>
                      <a:r>
                        <a:rPr lang="fr-FR" sz="3200" dirty="0">
                          <a:effectLst/>
                          <a:latin typeface="Cambria"/>
                          <a:ea typeface="ＭＳ 明朝"/>
                          <a:cs typeface="Times New Roman"/>
                        </a:rPr>
                        <a:t>…</a:t>
                      </a:r>
                    </a:p>
                  </a:txBody>
                  <a:tcPr marL="68580" marR="68580" marT="0" marB="0" anchor="ctr"/>
                </a:tc>
                <a:tc>
                  <a:txBody>
                    <a:bodyPr/>
                    <a:lstStyle/>
                    <a:p>
                      <a:pPr algn="ctr"/>
                      <a:r>
                        <a:rPr lang="fr-FR" sz="3200" dirty="0" smtClean="0"/>
                        <a:t>…</a:t>
                      </a:r>
                      <a:endParaRPr lang="fr-FR" sz="3200" dirty="0"/>
                    </a:p>
                  </a:txBody>
                  <a:tcPr anchor="ctr"/>
                </a:tc>
              </a:tr>
              <a:tr h="1082210">
                <a:tc>
                  <a:txBody>
                    <a:bodyPr/>
                    <a:lstStyle/>
                    <a:p>
                      <a:pPr algn="ctr"/>
                      <a:r>
                        <a:rPr lang="fr-FR" sz="3200" dirty="0" smtClean="0"/>
                        <a:t>(0,19)</a:t>
                      </a:r>
                      <a:endParaRPr lang="fr-FR" sz="3200" dirty="0"/>
                    </a:p>
                  </a:txBody>
                  <a:tcPr anchor="ctr"/>
                </a:tc>
                <a:tc>
                  <a:txBody>
                    <a:bodyPr/>
                    <a:lstStyle/>
                    <a:p>
                      <a:pPr algn="ctr"/>
                      <a:r>
                        <a:rPr lang="fr-FR" sz="3200" dirty="0" smtClean="0"/>
                        <a:t>(1,19)</a:t>
                      </a:r>
                      <a:endParaRPr lang="fr-FR" sz="3200" dirty="0"/>
                    </a:p>
                  </a:txBody>
                  <a:tcPr anchor="ctr"/>
                </a:tc>
                <a:tc>
                  <a:txBody>
                    <a:bodyPr/>
                    <a:lstStyle/>
                    <a:p>
                      <a:pPr algn="ctr"/>
                      <a:r>
                        <a:rPr lang="fr-FR" sz="3200" dirty="0" smtClean="0"/>
                        <a:t>(2,19)</a:t>
                      </a:r>
                      <a:endParaRPr lang="fr-FR" sz="3200" dirty="0"/>
                    </a:p>
                  </a:txBody>
                  <a:tcPr anchor="ctr"/>
                </a:tc>
                <a:tc>
                  <a:txBody>
                    <a:bodyPr/>
                    <a:lstStyle/>
                    <a:p>
                      <a:pPr algn="ctr"/>
                      <a:r>
                        <a:rPr lang="fr-FR" sz="3200" dirty="0" smtClean="0"/>
                        <a:t>…</a:t>
                      </a:r>
                      <a:endParaRPr lang="fr-FR" sz="3200" dirty="0"/>
                    </a:p>
                  </a:txBody>
                  <a:tcPr anchor="ctr"/>
                </a:tc>
                <a:tc>
                  <a:txBody>
                    <a:bodyPr/>
                    <a:lstStyle/>
                    <a:p>
                      <a:pPr algn="ctr"/>
                      <a:r>
                        <a:rPr lang="fr-FR" sz="3200" dirty="0" smtClean="0"/>
                        <a:t>(24,19)</a:t>
                      </a:r>
                      <a:endParaRPr lang="fr-FR" sz="3200" dirty="0"/>
                    </a:p>
                  </a:txBody>
                  <a:tcPr anchor="ctr"/>
                </a:tc>
              </a:tr>
            </a:tbl>
          </a:graphicData>
        </a:graphic>
      </p:graphicFrame>
    </p:spTree>
    <p:extLst>
      <p:ext uri="{BB962C8B-B14F-4D97-AF65-F5344CB8AC3E}">
        <p14:creationId xmlns:p14="http://schemas.microsoft.com/office/powerpoint/2010/main" val="11063066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Afficher les bords</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647465" y="1645794"/>
            <a:ext cx="4481043" cy="1346525"/>
          </a:xfrm>
          <a:prstGeom prst="rect">
            <a:avLst/>
          </a:prstGeom>
          <a:noFill/>
          <a:ln>
            <a:noFill/>
          </a:ln>
          <a:extLst>
            <a:ext uri="{FAA26D3D-D897-4be2-8F04-BA451C77F1D7}">
              <ma14:placeholderFlag xmlns:ma14="http://schemas.microsoft.com/office/mac/drawingml/2011/main"/>
            </a:ext>
          </a:extLst>
        </p:spPr>
      </p:pic>
      <p:pic>
        <p:nvPicPr>
          <p:cNvPr id="9" name="Image 8"/>
          <p:cNvPicPr>
            <a:picLocks noChangeAspect="1"/>
          </p:cNvPicPr>
          <p:nvPr/>
        </p:nvPicPr>
        <p:blipFill>
          <a:blip r:embed="rId4"/>
          <a:stretch>
            <a:fillRect/>
          </a:stretch>
        </p:blipFill>
        <p:spPr>
          <a:xfrm>
            <a:off x="3911232" y="2692245"/>
            <a:ext cx="4629125" cy="3729332"/>
          </a:xfrm>
          <a:prstGeom prst="rect">
            <a:avLst/>
          </a:prstGeom>
        </p:spPr>
      </p:pic>
    </p:spTree>
    <p:extLst>
      <p:ext uri="{BB962C8B-B14F-4D97-AF65-F5344CB8AC3E}">
        <p14:creationId xmlns:p14="http://schemas.microsoft.com/office/powerpoint/2010/main" val="4223971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boucles for</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18</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sp>
        <p:nvSpPr>
          <p:cNvPr id="6" name="Rectangle 5"/>
          <p:cNvSpPr/>
          <p:nvPr/>
        </p:nvSpPr>
        <p:spPr>
          <a:xfrm>
            <a:off x="534051" y="1339129"/>
            <a:ext cx="4572000" cy="923330"/>
          </a:xfrm>
          <a:prstGeom prst="rect">
            <a:avLst/>
          </a:prstGeom>
        </p:spPr>
        <p:txBody>
          <a:bodyPr>
            <a:spAutoFit/>
          </a:bodyPr>
          <a:lstStyle/>
          <a:p>
            <a:r>
              <a:rPr lang="fr-FR" b="1" dirty="0"/>
              <a:t>for (</a:t>
            </a:r>
            <a:r>
              <a:rPr lang="fr-FR" dirty="0"/>
              <a:t> </a:t>
            </a:r>
            <a:r>
              <a:rPr lang="fr-FR" i="1" dirty="0" err="1"/>
              <a:t>initialization</a:t>
            </a:r>
            <a:r>
              <a:rPr lang="fr-FR" dirty="0"/>
              <a:t> </a:t>
            </a:r>
            <a:r>
              <a:rPr lang="fr-FR" b="1" dirty="0"/>
              <a:t>;</a:t>
            </a:r>
            <a:r>
              <a:rPr lang="fr-FR" dirty="0"/>
              <a:t> </a:t>
            </a:r>
            <a:r>
              <a:rPr lang="fr-FR" i="1" dirty="0"/>
              <a:t>test</a:t>
            </a:r>
            <a:r>
              <a:rPr lang="fr-FR" dirty="0"/>
              <a:t> </a:t>
            </a:r>
            <a:r>
              <a:rPr lang="fr-FR" b="1" dirty="0"/>
              <a:t>;</a:t>
            </a:r>
            <a:r>
              <a:rPr lang="fr-FR" dirty="0"/>
              <a:t> </a:t>
            </a:r>
            <a:r>
              <a:rPr lang="fr-FR" i="1" dirty="0"/>
              <a:t>post-</a:t>
            </a:r>
            <a:r>
              <a:rPr lang="fr-FR" i="1" dirty="0" err="1"/>
              <a:t>processing</a:t>
            </a:r>
            <a:r>
              <a:rPr lang="fr-FR" dirty="0"/>
              <a:t> </a:t>
            </a:r>
            <a:r>
              <a:rPr lang="fr-FR" b="1" dirty="0"/>
              <a:t>) {</a:t>
            </a:r>
            <a:endParaRPr lang="fr-FR" dirty="0"/>
          </a:p>
          <a:p>
            <a:r>
              <a:rPr lang="fr-FR" dirty="0"/>
              <a:t>    </a:t>
            </a:r>
            <a:r>
              <a:rPr lang="fr-FR" i="1" dirty="0"/>
              <a:t>body</a:t>
            </a:r>
            <a:r>
              <a:rPr lang="fr-FR" dirty="0"/>
              <a:t> </a:t>
            </a:r>
            <a:r>
              <a:rPr lang="fr-FR" b="1" dirty="0"/>
              <a:t>;</a:t>
            </a:r>
            <a:endParaRPr lang="fr-FR" dirty="0"/>
          </a:p>
          <a:p>
            <a:r>
              <a:rPr lang="fr-FR" b="1" dirty="0"/>
              <a:t>}</a:t>
            </a:r>
            <a:endParaRPr lang="fr-FR"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1253409" y="1943312"/>
            <a:ext cx="5299791" cy="3503444"/>
          </a:xfrm>
          <a:prstGeom prst="rect">
            <a:avLst/>
          </a:prstGeom>
          <a:noFill/>
          <a:ln>
            <a:noFill/>
          </a:ln>
        </p:spPr>
      </p:pic>
      <p:pic>
        <p:nvPicPr>
          <p:cNvPr id="8" name="Image 7"/>
          <p:cNvPicPr/>
          <p:nvPr/>
        </p:nvPicPr>
        <p:blipFill>
          <a:blip r:embed="rId4">
            <a:extLst>
              <a:ext uri="{28A0092B-C50C-407E-A947-70E740481C1C}">
                <a14:useLocalDpi xmlns:a14="http://schemas.microsoft.com/office/drawing/2010/main" val="0"/>
              </a:ext>
            </a:extLst>
          </a:blip>
          <a:srcRect/>
          <a:stretch>
            <a:fillRect/>
          </a:stretch>
        </p:blipFill>
        <p:spPr bwMode="auto">
          <a:xfrm>
            <a:off x="3593311" y="2813889"/>
            <a:ext cx="5147482" cy="3243034"/>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47891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bords du jeu</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19</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2">
            <a:extLst>
              <a:ext uri="{28A0092B-C50C-407E-A947-70E740481C1C}">
                <a14:useLocalDpi xmlns:a14="http://schemas.microsoft.com/office/drawing/2010/main" val="0"/>
              </a:ext>
            </a:extLst>
          </a:blip>
          <a:srcRect/>
          <a:stretch>
            <a:fillRect/>
          </a:stretch>
        </p:blipFill>
        <p:spPr bwMode="auto">
          <a:xfrm>
            <a:off x="918307" y="1219340"/>
            <a:ext cx="7418103" cy="5638660"/>
          </a:xfrm>
          <a:prstGeom prst="rect">
            <a:avLst/>
          </a:prstGeom>
          <a:noFill/>
          <a:ln>
            <a:noFill/>
          </a:ln>
        </p:spPr>
      </p:pic>
    </p:spTree>
    <p:extLst>
      <p:ext uri="{BB962C8B-B14F-4D97-AF65-F5344CB8AC3E}">
        <p14:creationId xmlns:p14="http://schemas.microsoft.com/office/powerpoint/2010/main" val="27639438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Greenfoot</a:t>
            </a:r>
            <a:endParaRPr lang="fr-FR" dirty="0"/>
          </a:p>
        </p:txBody>
      </p:sp>
      <p:sp>
        <p:nvSpPr>
          <p:cNvPr id="3" name="Espace réservé du contenu 2"/>
          <p:cNvSpPr>
            <a:spLocks noGrp="1"/>
          </p:cNvSpPr>
          <p:nvPr>
            <p:ph idx="1"/>
          </p:nvPr>
        </p:nvSpPr>
        <p:spPr>
          <a:xfrm>
            <a:off x="2123728" y="1484784"/>
            <a:ext cx="6563072" cy="4641379"/>
          </a:xfrm>
        </p:spPr>
        <p:txBody>
          <a:bodyPr>
            <a:normAutofit fontScale="70000" lnSpcReduction="20000"/>
          </a:bodyPr>
          <a:lstStyle/>
          <a:p>
            <a:r>
              <a:rPr lang="fr-FR" b="1" dirty="0" smtClean="0"/>
              <a:t>Environnement </a:t>
            </a:r>
            <a:r>
              <a:rPr lang="fr-FR" b="1" dirty="0"/>
              <a:t>de développement</a:t>
            </a:r>
            <a:r>
              <a:rPr lang="fr-FR" dirty="0"/>
              <a:t> basé sur le </a:t>
            </a:r>
            <a:r>
              <a:rPr lang="fr-FR" b="1" dirty="0"/>
              <a:t>langage de programmation Java</a:t>
            </a:r>
            <a:r>
              <a:rPr lang="fr-FR" dirty="0"/>
              <a:t>.</a:t>
            </a:r>
          </a:p>
          <a:p>
            <a:endParaRPr lang="fr-FR" dirty="0"/>
          </a:p>
          <a:p>
            <a:r>
              <a:rPr lang="fr-FR" dirty="0" smtClean="0"/>
              <a:t>Principalement </a:t>
            </a:r>
            <a:r>
              <a:rPr lang="fr-FR" dirty="0"/>
              <a:t>conçu pour </a:t>
            </a:r>
            <a:r>
              <a:rPr lang="fr-FR" b="1" dirty="0"/>
              <a:t>faciliter l’apprentissage du langage </a:t>
            </a:r>
            <a:r>
              <a:rPr lang="fr-FR" b="1" dirty="0" smtClean="0"/>
              <a:t>Java</a:t>
            </a:r>
          </a:p>
          <a:p>
            <a:endParaRPr lang="fr-FR" b="1" dirty="0"/>
          </a:p>
          <a:p>
            <a:r>
              <a:rPr lang="fr-FR" dirty="0" smtClean="0"/>
              <a:t>Permet </a:t>
            </a:r>
            <a:r>
              <a:rPr lang="fr-FR" dirty="0"/>
              <a:t>de facilement créer des </a:t>
            </a:r>
            <a:r>
              <a:rPr lang="fr-FR" b="1" dirty="0"/>
              <a:t>jeux</a:t>
            </a:r>
            <a:r>
              <a:rPr lang="fr-FR" dirty="0"/>
              <a:t> en 2D.</a:t>
            </a:r>
          </a:p>
          <a:p>
            <a:endParaRPr lang="fr-FR" dirty="0"/>
          </a:p>
          <a:p>
            <a:r>
              <a:rPr lang="fr-FR" dirty="0" err="1"/>
              <a:t>Greenfoot</a:t>
            </a:r>
            <a:r>
              <a:rPr lang="fr-FR" dirty="0"/>
              <a:t> est un logiciel « libre » (gratuit) </a:t>
            </a:r>
            <a:r>
              <a:rPr lang="fr-FR" dirty="0" smtClean="0"/>
              <a:t>sous </a:t>
            </a:r>
            <a:r>
              <a:rPr lang="fr-FR" dirty="0"/>
              <a:t>Microsoft Windows, Mac OS X, ou Linux</a:t>
            </a:r>
            <a:r>
              <a:rPr lang="fr-FR" dirty="0" smtClean="0"/>
              <a:t>.</a:t>
            </a:r>
          </a:p>
          <a:p>
            <a:endParaRPr lang="fr-FR" dirty="0"/>
          </a:p>
          <a:p>
            <a:r>
              <a:rPr lang="fr-FR" u="sng" dirty="0">
                <a:hlinkClick r:id="rId2"/>
              </a:rPr>
              <a:t>http://www.greenfoot.org/</a:t>
            </a:r>
            <a:r>
              <a:rPr lang="fr-FR" dirty="0"/>
              <a:t> </a:t>
            </a:r>
          </a:p>
          <a:p>
            <a:endParaRPr lang="fr-FR" dirty="0"/>
          </a:p>
        </p:txBody>
      </p:sp>
      <p:pic>
        <p:nvPicPr>
          <p:cNvPr id="5" name="Image 4"/>
          <p:cNvPicPr/>
          <p:nvPr/>
        </p:nvPicPr>
        <p:blipFill>
          <a:blip r:embed="rId3">
            <a:extLst>
              <a:ext uri="{28A0092B-C50C-407E-A947-70E740481C1C}">
                <a14:useLocalDpi xmlns:a14="http://schemas.microsoft.com/office/drawing/2010/main" val="0"/>
              </a:ext>
            </a:extLst>
          </a:blip>
          <a:srcRect/>
          <a:stretch>
            <a:fillRect/>
          </a:stretch>
        </p:blipFill>
        <p:spPr bwMode="auto">
          <a:xfrm>
            <a:off x="35496" y="2348880"/>
            <a:ext cx="2088232" cy="3024336"/>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32891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Class </a:t>
            </a:r>
            <a:r>
              <a:rPr lang="fr-FR" dirty="0" err="1" smtClean="0"/>
              <a:t>SnakeBody</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20</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490285" y="1465898"/>
            <a:ext cx="1945510" cy="21406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49135" y="1841818"/>
            <a:ext cx="4752968" cy="4328283"/>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517602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Modif</a:t>
            </a:r>
            <a:r>
              <a:rPr lang="fr-FR" dirty="0" smtClean="0"/>
              <a:t> </a:t>
            </a:r>
            <a:r>
              <a:rPr lang="fr-FR" dirty="0" err="1" smtClean="0"/>
              <a:t>SnakeWorld</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21</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27342" y="1487902"/>
            <a:ext cx="7672858" cy="876251"/>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885263" y="2652215"/>
            <a:ext cx="2527565" cy="591169"/>
          </a:xfrm>
          <a:prstGeom prst="rect">
            <a:avLst/>
          </a:prstGeom>
          <a:noFill/>
          <a:ln>
            <a:noFill/>
          </a:ln>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1562875" y="3533205"/>
            <a:ext cx="4456925" cy="1774744"/>
          </a:xfrm>
          <a:prstGeom prst="rect">
            <a:avLst/>
          </a:prstGeom>
          <a:noFill/>
          <a:ln>
            <a:noFill/>
          </a:ln>
          <a:extLst>
            <a:ext uri="{FAA26D3D-D897-4be2-8F04-BA451C77F1D7}">
              <ma14:placeholderFlag xmlns:ma14="http://schemas.microsoft.com/office/mac/drawingml/2011/main"/>
            </a:ext>
          </a:extLst>
        </p:spPr>
      </p:pic>
      <p:pic>
        <p:nvPicPr>
          <p:cNvPr id="9" name="Image 8"/>
          <p:cNvPicPr/>
          <p:nvPr/>
        </p:nvPicPr>
        <p:blipFill>
          <a:blip r:embed="rId6">
            <a:extLst>
              <a:ext uri="{28A0092B-C50C-407E-A947-70E740481C1C}">
                <a14:useLocalDpi xmlns:a14="http://schemas.microsoft.com/office/drawing/2010/main" val="0"/>
              </a:ext>
            </a:extLst>
          </a:blip>
          <a:srcRect/>
          <a:stretch>
            <a:fillRect/>
          </a:stretch>
        </p:blipFill>
        <p:spPr bwMode="auto">
          <a:xfrm>
            <a:off x="5762201" y="3947130"/>
            <a:ext cx="2924599" cy="2200614"/>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085137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Déplacement</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22</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267449" y="1550425"/>
            <a:ext cx="5756910" cy="943610"/>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64424" y="2553154"/>
            <a:ext cx="4354689" cy="2683153"/>
          </a:xfrm>
          <a:prstGeom prst="rect">
            <a:avLst/>
          </a:prstGeom>
          <a:noFill/>
          <a:ln>
            <a:noFill/>
          </a:ln>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730775" y="3334319"/>
            <a:ext cx="4230866" cy="321587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164352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L’instruction « if »</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23</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graphicFrame>
        <p:nvGraphicFramePr>
          <p:cNvPr id="6" name="Objet 5"/>
          <p:cNvGraphicFramePr>
            <a:graphicFrameLocks noChangeAspect="1"/>
          </p:cNvGraphicFramePr>
          <p:nvPr>
            <p:extLst>
              <p:ext uri="{D42A27DB-BD31-4B8C-83A1-F6EECF244321}">
                <p14:modId xmlns:p14="http://schemas.microsoft.com/office/powerpoint/2010/main" val="3442363108"/>
              </p:ext>
            </p:extLst>
          </p:nvPr>
        </p:nvGraphicFramePr>
        <p:xfrm>
          <a:off x="520700" y="1728788"/>
          <a:ext cx="6032500" cy="622300"/>
        </p:xfrm>
        <a:graphic>
          <a:graphicData uri="http://schemas.openxmlformats.org/presentationml/2006/ole">
            <mc:AlternateContent xmlns:mc="http://schemas.openxmlformats.org/markup-compatibility/2006">
              <mc:Choice xmlns:v="urn:schemas-microsoft-com:vml" Requires="v">
                <p:oleObj spid="_x0000_s1100" name="Document" r:id="rId4" imgW="6032500" imgH="622300" progId="Word.Document.12">
                  <p:embed/>
                </p:oleObj>
              </mc:Choice>
              <mc:Fallback>
                <p:oleObj name="Document" r:id="rId4" imgW="6032500" imgH="622300" progId="Word.Document.12">
                  <p:embed/>
                  <p:pic>
                    <p:nvPicPr>
                      <p:cNvPr id="0" name=""/>
                      <p:cNvPicPr/>
                      <p:nvPr/>
                    </p:nvPicPr>
                    <p:blipFill>
                      <a:blip r:embed="rId5"/>
                      <a:stretch>
                        <a:fillRect/>
                      </a:stretch>
                    </p:blipFill>
                    <p:spPr>
                      <a:xfrm>
                        <a:off x="520700" y="1728788"/>
                        <a:ext cx="6032500" cy="622300"/>
                      </a:xfrm>
                      <a:prstGeom prst="rect">
                        <a:avLst/>
                      </a:prstGeom>
                    </p:spPr>
                  </p:pic>
                </p:oleObj>
              </mc:Fallback>
            </mc:AlternateContent>
          </a:graphicData>
        </a:graphic>
      </p:graphicFrame>
      <p:pic>
        <p:nvPicPr>
          <p:cNvPr id="7" name="Image 6"/>
          <p:cNvPicPr/>
          <p:nvPr/>
        </p:nvPicPr>
        <p:blipFill>
          <a:blip r:embed="rId6">
            <a:extLst>
              <a:ext uri="{28A0092B-C50C-407E-A947-70E740481C1C}">
                <a14:useLocalDpi xmlns:a14="http://schemas.microsoft.com/office/drawing/2010/main" val="0"/>
              </a:ext>
            </a:extLst>
          </a:blip>
          <a:srcRect/>
          <a:stretch>
            <a:fillRect/>
          </a:stretch>
        </p:blipFill>
        <p:spPr bwMode="auto">
          <a:xfrm>
            <a:off x="3935136" y="1095751"/>
            <a:ext cx="2896814" cy="2510673"/>
          </a:xfrm>
          <a:prstGeom prst="rect">
            <a:avLst/>
          </a:prstGeom>
          <a:noFill/>
          <a:ln>
            <a:noFill/>
          </a:ln>
        </p:spPr>
      </p:pic>
      <p:graphicFrame>
        <p:nvGraphicFramePr>
          <p:cNvPr id="8" name="Objet 7"/>
          <p:cNvGraphicFramePr>
            <a:graphicFrameLocks noChangeAspect="1"/>
          </p:cNvGraphicFramePr>
          <p:nvPr>
            <p:extLst>
              <p:ext uri="{D42A27DB-BD31-4B8C-83A1-F6EECF244321}">
                <p14:modId xmlns:p14="http://schemas.microsoft.com/office/powerpoint/2010/main" val="2821251741"/>
              </p:ext>
            </p:extLst>
          </p:nvPr>
        </p:nvGraphicFramePr>
        <p:xfrm>
          <a:off x="520700" y="4685160"/>
          <a:ext cx="6032500" cy="952500"/>
        </p:xfrm>
        <a:graphic>
          <a:graphicData uri="http://schemas.openxmlformats.org/presentationml/2006/ole">
            <mc:AlternateContent xmlns:mc="http://schemas.openxmlformats.org/markup-compatibility/2006">
              <mc:Choice xmlns:v="urn:schemas-microsoft-com:vml" Requires="v">
                <p:oleObj spid="_x0000_s1101" name="Document" r:id="rId7" imgW="6032500" imgH="952500" progId="Word.Document.12">
                  <p:embed/>
                </p:oleObj>
              </mc:Choice>
              <mc:Fallback>
                <p:oleObj name="Document" r:id="rId7" imgW="6032500" imgH="952500" progId="Word.Document.12">
                  <p:embed/>
                  <p:pic>
                    <p:nvPicPr>
                      <p:cNvPr id="0" name=""/>
                      <p:cNvPicPr/>
                      <p:nvPr/>
                    </p:nvPicPr>
                    <p:blipFill>
                      <a:blip r:embed="rId8"/>
                      <a:stretch>
                        <a:fillRect/>
                      </a:stretch>
                    </p:blipFill>
                    <p:spPr>
                      <a:xfrm>
                        <a:off x="520700" y="4685160"/>
                        <a:ext cx="6032500" cy="952500"/>
                      </a:xfrm>
                      <a:prstGeom prst="rect">
                        <a:avLst/>
                      </a:prstGeom>
                    </p:spPr>
                  </p:pic>
                </p:oleObj>
              </mc:Fallback>
            </mc:AlternateContent>
          </a:graphicData>
        </a:graphic>
      </p:graphicFrame>
      <p:pic>
        <p:nvPicPr>
          <p:cNvPr id="9" name="Image 8"/>
          <p:cNvPicPr/>
          <p:nvPr/>
        </p:nvPicPr>
        <p:blipFill>
          <a:blip r:embed="rId9">
            <a:extLst>
              <a:ext uri="{28A0092B-C50C-407E-A947-70E740481C1C}">
                <a14:useLocalDpi xmlns:a14="http://schemas.microsoft.com/office/drawing/2010/main" val="0"/>
              </a:ext>
            </a:extLst>
          </a:blip>
          <a:srcRect/>
          <a:stretch>
            <a:fillRect/>
          </a:stretch>
        </p:blipFill>
        <p:spPr bwMode="auto">
          <a:xfrm>
            <a:off x="3935136" y="4111274"/>
            <a:ext cx="2659380" cy="1896745"/>
          </a:xfrm>
          <a:prstGeom prst="rect">
            <a:avLst/>
          </a:prstGeom>
          <a:noFill/>
          <a:ln>
            <a:noFill/>
          </a:ln>
        </p:spPr>
      </p:pic>
    </p:spTree>
    <p:extLst>
      <p:ext uri="{BB962C8B-B14F-4D97-AF65-F5344CB8AC3E}">
        <p14:creationId xmlns:p14="http://schemas.microsoft.com/office/powerpoint/2010/main" val="2624913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Taille du serpent</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24</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37478" y="1417638"/>
            <a:ext cx="5719074" cy="1128875"/>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77154" y="2546513"/>
            <a:ext cx="4162538" cy="3749588"/>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996130" y="1619201"/>
            <a:ext cx="4004814" cy="3043978"/>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39877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00923" y="274638"/>
            <a:ext cx="6643077" cy="1143000"/>
          </a:xfrm>
        </p:spPr>
        <p:txBody>
          <a:bodyPr/>
          <a:lstStyle/>
          <a:p>
            <a:r>
              <a:rPr lang="fr-FR" dirty="0" smtClean="0"/>
              <a:t>Changement de direction</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25</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81253" y="1513913"/>
            <a:ext cx="5230034" cy="2927831"/>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616230" y="4604564"/>
            <a:ext cx="3989187" cy="1146256"/>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340599" y="2294499"/>
            <a:ext cx="4803401" cy="3650402"/>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99682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collisions (1)</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26</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319340" y="1578805"/>
            <a:ext cx="5756910" cy="1277620"/>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381124" y="3019636"/>
            <a:ext cx="2837383" cy="1317901"/>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2744469" y="4487024"/>
            <a:ext cx="3859531" cy="929340"/>
          </a:xfrm>
          <a:prstGeom prst="rect">
            <a:avLst/>
          </a:prstGeom>
          <a:noFill/>
          <a:ln>
            <a:noFill/>
          </a:ln>
        </p:spPr>
      </p:pic>
    </p:spTree>
    <p:extLst>
      <p:ext uri="{BB962C8B-B14F-4D97-AF65-F5344CB8AC3E}">
        <p14:creationId xmlns:p14="http://schemas.microsoft.com/office/powerpoint/2010/main" val="3098168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collisions (2)</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44919" y="1588818"/>
            <a:ext cx="5808281" cy="2523713"/>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786158" y="4226446"/>
            <a:ext cx="3863204" cy="1302938"/>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4179082" y="1502622"/>
            <a:ext cx="4964918" cy="3773568"/>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5916715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 d’une pomme (1)</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28</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463118" y="1680210"/>
            <a:ext cx="2161549" cy="2151394"/>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2351128" y="1782111"/>
            <a:ext cx="4642704" cy="4238991"/>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5760508" y="1417638"/>
            <a:ext cx="3298825" cy="902335"/>
          </a:xfrm>
          <a:prstGeom prst="rect">
            <a:avLst/>
          </a:prstGeom>
          <a:noFill/>
          <a:ln>
            <a:noFill/>
          </a:ln>
        </p:spPr>
      </p:pic>
    </p:spTree>
    <p:extLst>
      <p:ext uri="{BB962C8B-B14F-4D97-AF65-F5344CB8AC3E}">
        <p14:creationId xmlns:p14="http://schemas.microsoft.com/office/powerpoint/2010/main" val="778178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 d’une pomme (2)</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29</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637637" y="1669609"/>
            <a:ext cx="5443441" cy="2485569"/>
          </a:xfrm>
          <a:prstGeom prst="rect">
            <a:avLst/>
          </a:prstGeom>
          <a:noFill/>
          <a:ln>
            <a:noFill/>
          </a:ln>
        </p:spPr>
      </p:pic>
      <p:pic>
        <p:nvPicPr>
          <p:cNvPr id="7" name="Image 6"/>
          <p:cNvPicPr>
            <a:picLocks noChangeAspect="1"/>
          </p:cNvPicPr>
          <p:nvPr/>
        </p:nvPicPr>
        <p:blipFill>
          <a:blip r:embed="rId4"/>
          <a:stretch>
            <a:fillRect/>
          </a:stretch>
        </p:blipFill>
        <p:spPr>
          <a:xfrm>
            <a:off x="3222769" y="2172025"/>
            <a:ext cx="5716617" cy="4344051"/>
          </a:xfrm>
          <a:prstGeom prst="rect">
            <a:avLst/>
          </a:prstGeom>
        </p:spPr>
      </p:pic>
    </p:spTree>
    <p:extLst>
      <p:ext uri="{BB962C8B-B14F-4D97-AF65-F5344CB8AC3E}">
        <p14:creationId xmlns:p14="http://schemas.microsoft.com/office/powerpoint/2010/main" val="755657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langage Java</a:t>
            </a:r>
            <a:endParaRPr lang="fr-FR" dirty="0"/>
          </a:p>
        </p:txBody>
      </p:sp>
      <p:sp>
        <p:nvSpPr>
          <p:cNvPr id="3" name="Espace réservé du contenu 2"/>
          <p:cNvSpPr>
            <a:spLocks noGrp="1"/>
          </p:cNvSpPr>
          <p:nvPr>
            <p:ph idx="1"/>
          </p:nvPr>
        </p:nvSpPr>
        <p:spPr>
          <a:xfrm>
            <a:off x="2051720" y="1600200"/>
            <a:ext cx="6768752" cy="4525963"/>
          </a:xfrm>
          <a:scene3d>
            <a:camera prst="orthographicFront"/>
            <a:lightRig rig="threePt" dir="t"/>
          </a:scene3d>
          <a:sp3d>
            <a:bevelT/>
          </a:sp3d>
        </p:spPr>
        <p:txBody>
          <a:bodyPr/>
          <a:lstStyle/>
          <a:p>
            <a:r>
              <a:rPr lang="fr-FR" dirty="0" smtClean="0"/>
              <a:t>Langage « orienté objet »</a:t>
            </a:r>
          </a:p>
          <a:p>
            <a:endParaRPr lang="fr-FR" dirty="0" smtClean="0"/>
          </a:p>
          <a:p>
            <a:r>
              <a:rPr lang="fr-FR" dirty="0"/>
              <a:t>U</a:t>
            </a:r>
            <a:r>
              <a:rPr lang="fr-FR" dirty="0" smtClean="0"/>
              <a:t>n </a:t>
            </a:r>
            <a:r>
              <a:rPr lang="fr-FR" dirty="0"/>
              <a:t>des langages les plus utilisés dans le monde </a:t>
            </a:r>
            <a:r>
              <a:rPr lang="fr-FR" dirty="0" smtClean="0"/>
              <a:t> </a:t>
            </a:r>
          </a:p>
          <a:p>
            <a:endParaRPr lang="fr-FR" dirty="0" smtClean="0"/>
          </a:p>
          <a:p>
            <a:r>
              <a:rPr lang="fr-FR" dirty="0" smtClean="0"/>
              <a:t>Permet d’écrire des programmes qui fonctionnent sur différents systèmes</a:t>
            </a:r>
          </a:p>
          <a:p>
            <a:pPr lvl="1"/>
            <a:r>
              <a:rPr lang="fr-FR" dirty="0" smtClean="0"/>
              <a:t>Windows, Mac, Linux, </a:t>
            </a:r>
            <a:r>
              <a:rPr lang="fr-FR" dirty="0" err="1" smtClean="0"/>
              <a:t>Android</a:t>
            </a:r>
            <a:r>
              <a:rPr lang="fr-FR" dirty="0" smtClean="0"/>
              <a:t>, …</a:t>
            </a:r>
          </a:p>
          <a:p>
            <a:pPr lvl="1"/>
            <a:endParaRPr lang="fr-FR" dirty="0"/>
          </a:p>
          <a:p>
            <a:pPr lvl="1"/>
            <a:endParaRPr lang="fr-FR" dirty="0" smtClean="0"/>
          </a:p>
          <a:p>
            <a:pPr lvl="1"/>
            <a:endParaRPr lang="fr-FR" dirty="0" smtClean="0"/>
          </a:p>
          <a:p>
            <a:pPr lvl="1"/>
            <a:endParaRPr lang="fr-FR" dirty="0"/>
          </a:p>
        </p:txBody>
      </p:sp>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44824"/>
            <a:ext cx="1656184" cy="308694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142405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fmla="#ppt_w*sin(2.5*pi*$)">
                                          <p:val>
                                            <p:fltVal val="0"/>
                                          </p:val>
                                        </p:tav>
                                        <p:tav tm="100000">
                                          <p:val>
                                            <p:fltVal val="1"/>
                                          </p:val>
                                        </p:tav>
                                      </p:tavLst>
                                    </p:anim>
                                    <p:anim calcmode="lin" valueType="num">
                                      <p:cBhvr>
                                        <p:cTn id="8"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Collision d’une pomme</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30</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257175" y="1487195"/>
            <a:ext cx="5883180" cy="19385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132611" y="3576123"/>
            <a:ext cx="4468323" cy="748389"/>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2928620" y="1884395"/>
            <a:ext cx="6215380" cy="4724478"/>
          </a:xfrm>
          <a:prstGeom prst="rect">
            <a:avLst/>
          </a:prstGeom>
          <a:noFill/>
          <a:ln>
            <a:noFill/>
          </a:ln>
        </p:spPr>
      </p:pic>
    </p:spTree>
    <p:extLst>
      <p:ext uri="{BB962C8B-B14F-4D97-AF65-F5344CB8AC3E}">
        <p14:creationId xmlns:p14="http://schemas.microsoft.com/office/powerpoint/2010/main" val="3859458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du son</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31</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66826" y="1649159"/>
            <a:ext cx="7198465" cy="1535609"/>
          </a:xfrm>
          <a:prstGeom prst="rect">
            <a:avLst/>
          </a:prstGeom>
          <a:noFill/>
          <a:ln>
            <a:noFill/>
          </a:ln>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2492374" y="3428999"/>
            <a:ext cx="5514067" cy="113648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835561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Félicitations !</a:t>
            </a:r>
            <a:endParaRPr lang="fr-FR" dirty="0"/>
          </a:p>
        </p:txBody>
      </p:sp>
      <p:sp>
        <p:nvSpPr>
          <p:cNvPr id="3" name="Espace réservé du contenu 2"/>
          <p:cNvSpPr>
            <a:spLocks noGrp="1"/>
          </p:cNvSpPr>
          <p:nvPr>
            <p:ph idx="1"/>
          </p:nvPr>
        </p:nvSpPr>
        <p:spPr/>
        <p:txBody>
          <a:bodyPr/>
          <a:lstStyle/>
          <a:p>
            <a:r>
              <a:rPr lang="fr-FR" dirty="0"/>
              <a:t>Vous avez terminé votre premier jeu </a:t>
            </a:r>
            <a:r>
              <a:rPr lang="fr-FR" dirty="0" err="1"/>
              <a:t>Greenfoot</a:t>
            </a:r>
            <a:r>
              <a:rPr lang="fr-FR" dirty="0"/>
              <a:t> </a:t>
            </a:r>
            <a:r>
              <a:rPr lang="fr-FR" dirty="0" smtClean="0"/>
              <a:t>!</a:t>
            </a:r>
          </a:p>
          <a:p>
            <a:endParaRPr lang="fr-FR" dirty="0"/>
          </a:p>
          <a:p>
            <a:r>
              <a:rPr lang="fr-FR" dirty="0"/>
              <a:t>Vous pouvez maintenant continuer à apporter de nouvelles fonctionnalités dans votre jeu, ou en créer d’autres !</a:t>
            </a:r>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32</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spTree>
    <p:extLst>
      <p:ext uri="{BB962C8B-B14F-4D97-AF65-F5344CB8AC3E}">
        <p14:creationId xmlns:p14="http://schemas.microsoft.com/office/powerpoint/2010/main" val="374264348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classe Java</a:t>
            </a:r>
            <a:endParaRPr lang="fr-FR" dirty="0"/>
          </a:p>
        </p:txBody>
      </p:sp>
      <p:sp>
        <p:nvSpPr>
          <p:cNvPr id="3" name="Espace réservé du contenu 2"/>
          <p:cNvSpPr>
            <a:spLocks noGrp="1"/>
          </p:cNvSpPr>
          <p:nvPr>
            <p:ph idx="1"/>
          </p:nvPr>
        </p:nvSpPr>
        <p:spPr/>
        <p:txBody>
          <a:bodyPr>
            <a:normAutofit fontScale="32500" lnSpcReduction="20000"/>
          </a:bodyPr>
          <a:lstStyle/>
          <a:p>
            <a:pPr marL="0" indent="0">
              <a:buNone/>
            </a:pP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a:solidFill>
                  <a:srgbClr val="7F0055"/>
                </a:solidFill>
                <a:latin typeface="Monaco"/>
                <a:ea typeface="ＭＳ 明朝"/>
              </a:rPr>
              <a:t>class</a:t>
            </a:r>
            <a:r>
              <a:rPr lang="fr-FR" dirty="0">
                <a:solidFill>
                  <a:srgbClr val="000000"/>
                </a:solidFill>
                <a:latin typeface="Monaco"/>
                <a:ea typeface="ＭＳ 明朝"/>
              </a:rPr>
              <a:t> </a:t>
            </a:r>
            <a:r>
              <a:rPr lang="fr-FR" dirty="0" err="1">
                <a:solidFill>
                  <a:srgbClr val="000000"/>
                </a:solidFill>
                <a:latin typeface="Monaco"/>
                <a:ea typeface="ＭＳ 明朝"/>
              </a:rPr>
              <a:t>GameElement</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err="1">
                <a:solidFill>
                  <a:srgbClr val="7F0055"/>
                </a:solidFill>
                <a:latin typeface="Monaco"/>
                <a:ea typeface="ＭＳ 明朝"/>
              </a:rPr>
              <a:t>private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r>
              <a:rPr lang="fr-FR" b="1" dirty="0" err="1">
                <a:solidFill>
                  <a:srgbClr val="7F0055"/>
                </a:solidFill>
                <a:latin typeface="Monaco"/>
                <a:ea typeface="ＭＳ 明朝"/>
              </a:rPr>
              <a:t>private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dirty="0" err="1">
                <a:solidFill>
                  <a:srgbClr val="000000"/>
                </a:solidFill>
                <a:latin typeface="Monaco"/>
                <a:ea typeface="ＭＳ 明朝"/>
              </a:rPr>
              <a:t>GameElement</a:t>
            </a:r>
            <a:r>
              <a:rPr lang="fr-FR" dirty="0">
                <a:solidFill>
                  <a:srgbClr val="000000"/>
                </a:solidFill>
                <a:latin typeface="Monaco"/>
                <a:ea typeface="ＭＳ 明朝"/>
              </a:rPr>
              <a:t>(</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initX</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initY</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err="1">
                <a:solidFill>
                  <a:srgbClr val="000000"/>
                </a:solidFill>
                <a:latin typeface="Monaco"/>
                <a:ea typeface="ＭＳ 明朝"/>
              </a:rPr>
              <a:t>initX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 = </a:t>
            </a:r>
            <a:r>
              <a:rPr lang="fr-FR" dirty="0" err="1">
                <a:solidFill>
                  <a:srgbClr val="000000"/>
                </a:solidFill>
                <a:latin typeface="Monaco"/>
                <a:ea typeface="ＭＳ 明朝"/>
              </a:rPr>
              <a:t>initY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getX</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return</a:t>
            </a: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endParaRPr lang="fr-FR" dirty="0">
              <a:solidFill>
                <a:srgbClr val="000000"/>
              </a:solidFill>
              <a:latin typeface="Monaco"/>
              <a:ea typeface="ＭＳ 明朝"/>
            </a:endParaRP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getY</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return</a:t>
            </a: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void</a:t>
            </a:r>
            <a:r>
              <a:rPr lang="fr-FR" dirty="0">
                <a:solidFill>
                  <a:srgbClr val="000000"/>
                </a:solidFill>
                <a:latin typeface="Monaco"/>
                <a:ea typeface="ＭＳ 明朝"/>
              </a:rPr>
              <a:t> move(</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xMove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yMove</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err="1">
                <a:solidFill>
                  <a:srgbClr val="000000"/>
                </a:solidFill>
                <a:latin typeface="Monaco"/>
                <a:ea typeface="ＭＳ 明朝"/>
              </a:rPr>
              <a:t>xMove</a:t>
            </a:r>
            <a:r>
              <a:rPr lang="fr-FR" dirty="0">
                <a:solidFill>
                  <a:srgbClr val="000000"/>
                </a:solidFill>
                <a:latin typeface="Monaco"/>
                <a:ea typeface="ＭＳ 明朝"/>
              </a:rPr>
              <a:t>;</a:t>
            </a:r>
          </a:p>
          <a:p>
            <a:pPr marL="0" indent="0">
              <a:buNone/>
            </a:pPr>
            <a:r>
              <a:rPr lang="es-ES_tradnl" dirty="0">
                <a:solidFill>
                  <a:srgbClr val="000000"/>
                </a:solidFill>
                <a:latin typeface="Monaco"/>
                <a:ea typeface="ＭＳ 明朝"/>
              </a:rPr>
              <a:t>		</a:t>
            </a:r>
            <a:r>
              <a:rPr lang="es-ES_tradnl" dirty="0">
                <a:solidFill>
                  <a:srgbClr val="0000C0"/>
                </a:solidFill>
                <a:latin typeface="Monaco"/>
                <a:ea typeface="ＭＳ 明朝"/>
              </a:rPr>
              <a:t>y</a:t>
            </a:r>
            <a:r>
              <a:rPr lang="es-ES_tradnl" dirty="0">
                <a:solidFill>
                  <a:srgbClr val="000000"/>
                </a:solidFill>
                <a:latin typeface="Monaco"/>
                <a:ea typeface="ＭＳ 明朝"/>
              </a:rPr>
              <a:t> = </a:t>
            </a:r>
            <a:r>
              <a:rPr lang="es-ES_tradnl" dirty="0">
                <a:solidFill>
                  <a:srgbClr val="0000C0"/>
                </a:solidFill>
                <a:latin typeface="Monaco"/>
                <a:ea typeface="ＭＳ 明朝"/>
              </a:rPr>
              <a:t>y</a:t>
            </a:r>
            <a:r>
              <a:rPr lang="es-ES_tradnl" dirty="0">
                <a:solidFill>
                  <a:srgbClr val="000000"/>
                </a:solidFill>
                <a:latin typeface="Monaco"/>
                <a:ea typeface="ＭＳ 明朝"/>
              </a:rPr>
              <a:t> + </a:t>
            </a:r>
            <a:r>
              <a:rPr lang="es-ES_tradnl" dirty="0" err="1">
                <a:solidFill>
                  <a:srgbClr val="000000"/>
                </a:solidFill>
                <a:latin typeface="Monaco"/>
                <a:ea typeface="ＭＳ 明朝"/>
              </a:rPr>
              <a:t>yMove</a:t>
            </a:r>
            <a:r>
              <a:rPr lang="es-ES_tradnl" dirty="0">
                <a:solidFill>
                  <a:srgbClr val="000000"/>
                </a:solidFill>
                <a:latin typeface="Monaco"/>
                <a:ea typeface="ＭＳ 明朝"/>
              </a:rPr>
              <a:t>;</a:t>
            </a:r>
          </a:p>
          <a:p>
            <a:pPr marL="0" indent="0">
              <a:buNone/>
            </a:pPr>
            <a:r>
              <a:rPr lang="es-ES_tradnl" dirty="0">
                <a:solidFill>
                  <a:srgbClr val="000000"/>
                </a:solidFill>
                <a:latin typeface="Monaco"/>
                <a:ea typeface="ＭＳ 明朝"/>
              </a:rPr>
              <a:t>	}</a:t>
            </a:r>
          </a:p>
          <a:p>
            <a:pPr marL="0" indent="0">
              <a:buNone/>
            </a:pPr>
            <a:r>
              <a:rPr lang="es-ES_tradnl" dirty="0">
                <a:solidFill>
                  <a:srgbClr val="000000"/>
                </a:solidFill>
                <a:latin typeface="Monaco"/>
                <a:ea typeface="ＭＳ 明朝"/>
              </a:rPr>
              <a:t>}</a:t>
            </a:r>
            <a:endParaRPr lang="es-ES_tradnl" sz="4000" dirty="0">
              <a:solidFill>
                <a:srgbClr val="3066AC"/>
              </a:solidFill>
              <a:latin typeface="Courier"/>
              <a:ea typeface="ＭＳ 明朝"/>
            </a:endParaRPr>
          </a:p>
          <a:p>
            <a:pPr marL="0" indent="0">
              <a:buNone/>
            </a:pPr>
            <a:endParaRPr lang="fr-FR" dirty="0"/>
          </a:p>
        </p:txBody>
      </p:sp>
      <p:pic>
        <p:nvPicPr>
          <p:cNvPr id="6" name="Image 5"/>
          <p:cNvPicPr>
            <a:picLocks noChangeAspect="1"/>
          </p:cNvPicPr>
          <p:nvPr/>
        </p:nvPicPr>
        <p:blipFill>
          <a:blip r:embed="rId3"/>
          <a:stretch>
            <a:fillRect/>
          </a:stretch>
        </p:blipFill>
        <p:spPr>
          <a:xfrm>
            <a:off x="5562957" y="4336851"/>
            <a:ext cx="2496166" cy="2088232"/>
          </a:xfrm>
          <a:prstGeom prst="rect">
            <a:avLst/>
          </a:prstGeom>
        </p:spPr>
      </p:pic>
      <p:sp>
        <p:nvSpPr>
          <p:cNvPr id="9" name="Légende encadrée 1 8"/>
          <p:cNvSpPr/>
          <p:nvPr/>
        </p:nvSpPr>
        <p:spPr>
          <a:xfrm>
            <a:off x="1952137" y="177396"/>
            <a:ext cx="2736304" cy="784548"/>
          </a:xfrm>
          <a:prstGeom prst="borderCallout1">
            <a:avLst>
              <a:gd name="adj1" fmla="val 91803"/>
              <a:gd name="adj2" fmla="val 1426"/>
              <a:gd name="adj3" fmla="val 177588"/>
              <a:gd name="adj4" fmla="val -2334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Définition d’une </a:t>
            </a:r>
            <a:r>
              <a:rPr lang="fr-FR" b="1" u="sng" dirty="0" smtClean="0"/>
              <a:t>classe</a:t>
            </a:r>
            <a:r>
              <a:rPr lang="fr-FR" dirty="0" smtClean="0"/>
              <a:t>.</a:t>
            </a:r>
          </a:p>
        </p:txBody>
      </p:sp>
      <p:sp>
        <p:nvSpPr>
          <p:cNvPr id="10" name="Légende encadrée 1 9"/>
          <p:cNvSpPr/>
          <p:nvPr/>
        </p:nvSpPr>
        <p:spPr>
          <a:xfrm>
            <a:off x="3138391" y="448935"/>
            <a:ext cx="5548408" cy="1797987"/>
          </a:xfrm>
          <a:prstGeom prst="borderCallout1">
            <a:avLst>
              <a:gd name="adj1" fmla="val 21245"/>
              <a:gd name="adj2" fmla="val -121"/>
              <a:gd name="adj3" fmla="val 64724"/>
              <a:gd name="adj4" fmla="val -16902"/>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Les noms des classes commencent par une </a:t>
            </a:r>
            <a:r>
              <a:rPr lang="fr-FR" b="1" dirty="0" smtClean="0"/>
              <a:t>majuscule</a:t>
            </a:r>
          </a:p>
          <a:p>
            <a:pPr marL="285750" indent="-285750">
              <a:buFont typeface="Arial"/>
              <a:buChar char="•"/>
            </a:pPr>
            <a:endParaRPr lang="fr-FR" dirty="0" smtClean="0"/>
          </a:p>
          <a:p>
            <a:pPr marL="285750" indent="-285750">
              <a:buFont typeface="Arial"/>
              <a:buChar char="•"/>
            </a:pPr>
            <a:r>
              <a:rPr lang="fr-FR" dirty="0" smtClean="0"/>
              <a:t>Les noms en Java ne contiennent </a:t>
            </a:r>
            <a:r>
              <a:rPr lang="fr-FR" b="1" u="sng" dirty="0" smtClean="0"/>
              <a:t>jamais</a:t>
            </a:r>
            <a:r>
              <a:rPr lang="fr-FR" dirty="0" smtClean="0"/>
              <a:t> d’espace</a:t>
            </a:r>
          </a:p>
          <a:p>
            <a:pPr marL="742950" lvl="1" indent="-285750">
              <a:buFont typeface="Arial"/>
              <a:buChar char="•"/>
            </a:pPr>
            <a:r>
              <a:rPr lang="fr-FR" dirty="0" smtClean="0"/>
              <a:t>Si le nom est composé de plusieurs mots, chaque mot commencera par une majuscule</a:t>
            </a:r>
          </a:p>
        </p:txBody>
      </p:sp>
      <p:sp>
        <p:nvSpPr>
          <p:cNvPr id="5" name="Légende encadrée 1 4"/>
          <p:cNvSpPr/>
          <p:nvPr/>
        </p:nvSpPr>
        <p:spPr>
          <a:xfrm>
            <a:off x="230058" y="2358159"/>
            <a:ext cx="3815997" cy="658244"/>
          </a:xfrm>
          <a:prstGeom prst="borderCallout1">
            <a:avLst>
              <a:gd name="adj1" fmla="val 3651"/>
              <a:gd name="adj2" fmla="val 10749"/>
              <a:gd name="adj3" fmla="val -42809"/>
              <a:gd name="adj4" fmla="val 1908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Définition des </a:t>
            </a:r>
            <a:r>
              <a:rPr lang="fr-FR" b="1" u="sng" dirty="0" smtClean="0"/>
              <a:t>propriétés</a:t>
            </a:r>
            <a:r>
              <a:rPr lang="fr-FR" dirty="0" smtClean="0"/>
              <a:t> de la classe.</a:t>
            </a:r>
          </a:p>
        </p:txBody>
      </p:sp>
      <p:sp>
        <p:nvSpPr>
          <p:cNvPr id="12" name="Légende encadrée 1 11"/>
          <p:cNvSpPr/>
          <p:nvPr/>
        </p:nvSpPr>
        <p:spPr>
          <a:xfrm>
            <a:off x="2376390" y="961944"/>
            <a:ext cx="5262270" cy="888257"/>
          </a:xfrm>
          <a:prstGeom prst="borderCallout1">
            <a:avLst>
              <a:gd name="adj1" fmla="val 19062"/>
              <a:gd name="adj2" fmla="val 601"/>
              <a:gd name="adj3" fmla="val 111860"/>
              <a:gd name="adj4" fmla="val -18483"/>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Les propriétés sont généralement « privée » (</a:t>
            </a:r>
            <a:r>
              <a:rPr lang="fr-FR" dirty="0" err="1" smtClean="0"/>
              <a:t>private</a:t>
            </a:r>
            <a:r>
              <a:rPr lang="fr-FR" dirty="0" smtClean="0"/>
              <a:t>)</a:t>
            </a:r>
          </a:p>
          <a:p>
            <a:r>
              <a:rPr lang="fr-FR" dirty="0"/>
              <a:t>(</a:t>
            </a:r>
            <a:r>
              <a:rPr lang="fr-FR" dirty="0" smtClean="0"/>
              <a:t>Les autres objets n’y ont pas accès)</a:t>
            </a:r>
          </a:p>
        </p:txBody>
      </p:sp>
      <p:sp>
        <p:nvSpPr>
          <p:cNvPr id="13" name="Légende encadrée 1 12"/>
          <p:cNvSpPr/>
          <p:nvPr/>
        </p:nvSpPr>
        <p:spPr>
          <a:xfrm>
            <a:off x="2154467" y="2246922"/>
            <a:ext cx="5904656" cy="1247894"/>
          </a:xfrm>
          <a:prstGeom prst="borderCallout1">
            <a:avLst>
              <a:gd name="adj1" fmla="val 16879"/>
              <a:gd name="adj2" fmla="val 822"/>
              <a:gd name="adj3" fmla="val -172"/>
              <a:gd name="adj4" fmla="val -6146"/>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La définition d’une propriété est composée du </a:t>
            </a:r>
            <a:r>
              <a:rPr lang="fr-FR" b="1" u="sng" dirty="0" smtClean="0"/>
              <a:t>type</a:t>
            </a:r>
            <a:r>
              <a:rPr lang="fr-FR" dirty="0" smtClean="0"/>
              <a:t> de la donnée et du </a:t>
            </a:r>
            <a:r>
              <a:rPr lang="fr-FR" b="1" u="sng" dirty="0" smtClean="0"/>
              <a:t>nom</a:t>
            </a:r>
            <a:r>
              <a:rPr lang="fr-FR" dirty="0" smtClean="0"/>
              <a:t> de la propriété</a:t>
            </a:r>
          </a:p>
          <a:p>
            <a:pPr marL="742950" lvl="1" indent="-285750">
              <a:buFont typeface="Arial"/>
              <a:buChar char="•"/>
            </a:pPr>
            <a:r>
              <a:rPr lang="fr-FR" dirty="0" smtClean="0"/>
              <a:t>Int : valeur entière (0, 1, 2, …)</a:t>
            </a:r>
          </a:p>
        </p:txBody>
      </p:sp>
      <p:sp>
        <p:nvSpPr>
          <p:cNvPr id="14" name="Légende encadrée 1 13"/>
          <p:cNvSpPr/>
          <p:nvPr/>
        </p:nvSpPr>
        <p:spPr>
          <a:xfrm>
            <a:off x="2681190" y="1850201"/>
            <a:ext cx="5904656" cy="640413"/>
          </a:xfrm>
          <a:prstGeom prst="borderCallout1">
            <a:avLst>
              <a:gd name="adj1" fmla="val 16879"/>
              <a:gd name="adj2" fmla="val 822"/>
              <a:gd name="adj3" fmla="val 26638"/>
              <a:gd name="adj4" fmla="val -11362"/>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Les </a:t>
            </a:r>
            <a:r>
              <a:rPr lang="fr-FR" dirty="0"/>
              <a:t>noms des propriétés commencent par une </a:t>
            </a:r>
            <a:r>
              <a:rPr lang="fr-FR" b="1" dirty="0"/>
              <a:t>minuscule</a:t>
            </a:r>
            <a:endParaRPr lang="fr-FR" b="1" dirty="0" smtClean="0"/>
          </a:p>
        </p:txBody>
      </p:sp>
      <p:sp>
        <p:nvSpPr>
          <p:cNvPr id="15" name="Légende encadrée 1 14"/>
          <p:cNvSpPr/>
          <p:nvPr/>
        </p:nvSpPr>
        <p:spPr>
          <a:xfrm>
            <a:off x="4243126" y="3494816"/>
            <a:ext cx="3815997" cy="658244"/>
          </a:xfrm>
          <a:prstGeom prst="borderCallout1">
            <a:avLst>
              <a:gd name="adj1" fmla="val 27769"/>
              <a:gd name="adj2" fmla="val 3642"/>
              <a:gd name="adj3" fmla="val 51654"/>
              <a:gd name="adj4" fmla="val -2009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Définition des </a:t>
            </a:r>
            <a:r>
              <a:rPr lang="fr-FR" b="1" u="sng" dirty="0" smtClean="0"/>
              <a:t>méthodes </a:t>
            </a:r>
            <a:r>
              <a:rPr lang="fr-FR" dirty="0" smtClean="0"/>
              <a:t>de la classe.</a:t>
            </a:r>
          </a:p>
        </p:txBody>
      </p:sp>
      <p:sp>
        <p:nvSpPr>
          <p:cNvPr id="16" name="Légende encadrée 1 15"/>
          <p:cNvSpPr/>
          <p:nvPr/>
        </p:nvSpPr>
        <p:spPr>
          <a:xfrm>
            <a:off x="1809177" y="3647214"/>
            <a:ext cx="6651028" cy="1393341"/>
          </a:xfrm>
          <a:prstGeom prst="borderCallout1">
            <a:avLst>
              <a:gd name="adj1" fmla="val 9254"/>
              <a:gd name="adj2" fmla="val 857"/>
              <a:gd name="adj3" fmla="val -27222"/>
              <a:gd name="adj4" fmla="val -9465"/>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Une méthode peut être </a:t>
            </a:r>
            <a:r>
              <a:rPr lang="fr-FR" b="1" u="sng" dirty="0" smtClean="0"/>
              <a:t>public</a:t>
            </a:r>
            <a:r>
              <a:rPr lang="fr-FR" dirty="0" smtClean="0"/>
              <a:t> ou </a:t>
            </a:r>
            <a:r>
              <a:rPr lang="fr-FR" b="1" u="sng" dirty="0" err="1" smtClean="0"/>
              <a:t>private</a:t>
            </a:r>
            <a:endParaRPr lang="fr-FR" b="1" u="sng" dirty="0" smtClean="0"/>
          </a:p>
          <a:p>
            <a:pPr marL="285750" indent="-285750">
              <a:buFontTx/>
              <a:buChar char="-"/>
            </a:pPr>
            <a:r>
              <a:rPr lang="fr-FR" dirty="0"/>
              <a:t>p</a:t>
            </a:r>
            <a:r>
              <a:rPr lang="fr-FR" dirty="0" smtClean="0"/>
              <a:t>ublic : méthodes qui peuvent être appelées par les autres objets</a:t>
            </a:r>
          </a:p>
          <a:p>
            <a:pPr marL="285750" indent="-285750">
              <a:buFontTx/>
              <a:buChar char="-"/>
            </a:pPr>
            <a:r>
              <a:rPr lang="fr-FR" dirty="0" err="1"/>
              <a:t>p</a:t>
            </a:r>
            <a:r>
              <a:rPr lang="fr-FR" dirty="0" err="1" smtClean="0"/>
              <a:t>rivate</a:t>
            </a:r>
            <a:r>
              <a:rPr lang="fr-FR" dirty="0" smtClean="0"/>
              <a:t> : méthodes qui ne peuvent être utilisées que par l’objet qui les définit.</a:t>
            </a:r>
          </a:p>
        </p:txBody>
      </p:sp>
      <p:sp>
        <p:nvSpPr>
          <p:cNvPr id="17" name="Légende encadrée 1 16"/>
          <p:cNvSpPr/>
          <p:nvPr/>
        </p:nvSpPr>
        <p:spPr>
          <a:xfrm>
            <a:off x="1961577" y="4004676"/>
            <a:ext cx="6651028" cy="1035879"/>
          </a:xfrm>
          <a:prstGeom prst="borderCallout1">
            <a:avLst>
              <a:gd name="adj1" fmla="val 6405"/>
              <a:gd name="adj2" fmla="val 1553"/>
              <a:gd name="adj3" fmla="val -70575"/>
              <a:gd name="adj4" fmla="val -4392"/>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Une méthode définit un « </a:t>
            </a:r>
            <a:r>
              <a:rPr lang="fr-FR" b="1" dirty="0" smtClean="0"/>
              <a:t>type de retour</a:t>
            </a:r>
            <a:r>
              <a:rPr lang="fr-FR" dirty="0" smtClean="0"/>
              <a:t> », c’est le type de donnée retournée par la méthode. Ici la méthode </a:t>
            </a:r>
            <a:r>
              <a:rPr lang="fr-FR" b="1" dirty="0" err="1" smtClean="0"/>
              <a:t>getX</a:t>
            </a:r>
            <a:r>
              <a:rPr lang="fr-FR" b="1" dirty="0" smtClean="0"/>
              <a:t>()</a:t>
            </a:r>
            <a:r>
              <a:rPr lang="fr-FR" dirty="0" smtClean="0"/>
              <a:t> retourne un entier.</a:t>
            </a:r>
            <a:endParaRPr lang="fr-FR" b="1" u="sng" dirty="0" smtClean="0"/>
          </a:p>
        </p:txBody>
      </p:sp>
      <p:sp>
        <p:nvSpPr>
          <p:cNvPr id="18" name="Légende encadrée 1 17"/>
          <p:cNvSpPr/>
          <p:nvPr/>
        </p:nvSpPr>
        <p:spPr>
          <a:xfrm>
            <a:off x="1881938" y="5090284"/>
            <a:ext cx="6651028" cy="1035879"/>
          </a:xfrm>
          <a:prstGeom prst="borderCallout1">
            <a:avLst>
              <a:gd name="adj1" fmla="val 6405"/>
              <a:gd name="adj2" fmla="val 1553"/>
              <a:gd name="adj3" fmla="val -56527"/>
              <a:gd name="adj4" fmla="val -2800"/>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Certaines méthode ne retourne rien. Comme ici, la méthode move(). Dans ce cas, le type de retour est </a:t>
            </a:r>
            <a:r>
              <a:rPr lang="fr-FR" b="1" u="sng" dirty="0" err="1" smtClean="0"/>
              <a:t>void</a:t>
            </a:r>
            <a:endParaRPr lang="fr-FR" b="1" u="sng" dirty="0" smtClean="0"/>
          </a:p>
        </p:txBody>
      </p:sp>
      <p:sp>
        <p:nvSpPr>
          <p:cNvPr id="19" name="Légende encadrée 1 18"/>
          <p:cNvSpPr/>
          <p:nvPr/>
        </p:nvSpPr>
        <p:spPr>
          <a:xfrm>
            <a:off x="2681190" y="3364263"/>
            <a:ext cx="5904656" cy="640413"/>
          </a:xfrm>
          <a:prstGeom prst="borderCallout1">
            <a:avLst>
              <a:gd name="adj1" fmla="val 16879"/>
              <a:gd name="adj2" fmla="val 822"/>
              <a:gd name="adj3" fmla="val -14678"/>
              <a:gd name="adj4" fmla="val -10578"/>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Les </a:t>
            </a:r>
            <a:r>
              <a:rPr lang="fr-FR" dirty="0"/>
              <a:t>noms des </a:t>
            </a:r>
            <a:r>
              <a:rPr lang="fr-FR" dirty="0" smtClean="0"/>
              <a:t>méthodes commencent </a:t>
            </a:r>
            <a:r>
              <a:rPr lang="fr-FR" dirty="0"/>
              <a:t>par une </a:t>
            </a:r>
            <a:r>
              <a:rPr lang="fr-FR" b="1" dirty="0"/>
              <a:t>minuscule</a:t>
            </a:r>
            <a:endParaRPr lang="fr-FR" b="1" dirty="0" smtClean="0"/>
          </a:p>
        </p:txBody>
      </p:sp>
      <p:sp>
        <p:nvSpPr>
          <p:cNvPr id="20" name="Légende encadrée 1 19"/>
          <p:cNvSpPr/>
          <p:nvPr/>
        </p:nvSpPr>
        <p:spPr>
          <a:xfrm>
            <a:off x="3239344" y="4829363"/>
            <a:ext cx="5904656" cy="759981"/>
          </a:xfrm>
          <a:prstGeom prst="borderCallout1">
            <a:avLst>
              <a:gd name="adj1" fmla="val 16879"/>
              <a:gd name="adj2" fmla="val 822"/>
              <a:gd name="adj3" fmla="val -39468"/>
              <a:gd name="adj4" fmla="val -8898"/>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Les méthodes peuvent prendre des « arguments » en entrée.</a:t>
            </a:r>
          </a:p>
          <a:p>
            <a:r>
              <a:rPr lang="fr-FR" dirty="0" smtClean="0"/>
              <a:t>Dans ce cas, chaque argument est définit avec son type.</a:t>
            </a:r>
          </a:p>
        </p:txBody>
      </p:sp>
      <p:sp>
        <p:nvSpPr>
          <p:cNvPr id="21" name="Légende encadrée 1 20"/>
          <p:cNvSpPr/>
          <p:nvPr/>
        </p:nvSpPr>
        <p:spPr>
          <a:xfrm>
            <a:off x="2615554" y="3603330"/>
            <a:ext cx="4144659" cy="759981"/>
          </a:xfrm>
          <a:prstGeom prst="borderCallout1">
            <a:avLst>
              <a:gd name="adj1" fmla="val 16879"/>
              <a:gd name="adj2" fmla="val 822"/>
              <a:gd name="adj3" fmla="val -39468"/>
              <a:gd name="adj4" fmla="val -8898"/>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D’autres méthodes n’ont pas d’argument</a:t>
            </a:r>
          </a:p>
        </p:txBody>
      </p:sp>
      <p:sp>
        <p:nvSpPr>
          <p:cNvPr id="22" name="Légende encadrée 1 21"/>
          <p:cNvSpPr/>
          <p:nvPr/>
        </p:nvSpPr>
        <p:spPr>
          <a:xfrm>
            <a:off x="2080038" y="3729270"/>
            <a:ext cx="4382527" cy="759981"/>
          </a:xfrm>
          <a:prstGeom prst="borderCallout1">
            <a:avLst>
              <a:gd name="adj1" fmla="val 16879"/>
              <a:gd name="adj2" fmla="val 822"/>
              <a:gd name="adj3" fmla="val -39468"/>
              <a:gd name="adj4" fmla="val -8898"/>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b="1" u="sng" dirty="0" smtClean="0"/>
              <a:t>return</a:t>
            </a:r>
            <a:r>
              <a:rPr lang="fr-FR" dirty="0" smtClean="0"/>
              <a:t> est utilisé pour retourner un résultat </a:t>
            </a:r>
          </a:p>
        </p:txBody>
      </p:sp>
      <p:sp>
        <p:nvSpPr>
          <p:cNvPr id="23" name="Légende encadrée 1 22"/>
          <p:cNvSpPr/>
          <p:nvPr/>
        </p:nvSpPr>
        <p:spPr>
          <a:xfrm>
            <a:off x="2316857" y="3364263"/>
            <a:ext cx="6083815" cy="1880184"/>
          </a:xfrm>
          <a:prstGeom prst="borderCallout1">
            <a:avLst>
              <a:gd name="adj1" fmla="val 7028"/>
              <a:gd name="adj2" fmla="val 1039"/>
              <a:gd name="adj3" fmla="val -39468"/>
              <a:gd name="adj4" fmla="val -8898"/>
            </a:avLst>
          </a:prstGeom>
        </p:spPr>
        <p:style>
          <a:lnRef idx="1">
            <a:schemeClr val="accent1"/>
          </a:lnRef>
          <a:fillRef idx="3">
            <a:schemeClr val="accent1"/>
          </a:fillRef>
          <a:effectRef idx="2">
            <a:schemeClr val="accent1"/>
          </a:effectRef>
          <a:fontRef idx="minor">
            <a:schemeClr val="lt1"/>
          </a:fontRef>
        </p:style>
        <p:txBody>
          <a:bodyPr rtlCol="0" anchor="ctr"/>
          <a:lstStyle/>
          <a:p>
            <a:r>
              <a:rPr lang="fr-FR" dirty="0" smtClean="0"/>
              <a:t>Un constructeur est comme une méthode, mais </a:t>
            </a:r>
          </a:p>
          <a:p>
            <a:pPr marL="285750" indent="-285750">
              <a:buFont typeface="Arial"/>
              <a:buChar char="•"/>
            </a:pPr>
            <a:r>
              <a:rPr lang="fr-FR" dirty="0" smtClean="0"/>
              <a:t>son nom est le même que celui de la classe, </a:t>
            </a:r>
          </a:p>
          <a:p>
            <a:pPr marL="285750" indent="-285750">
              <a:buFont typeface="Arial"/>
              <a:buChar char="•"/>
            </a:pPr>
            <a:r>
              <a:rPr lang="fr-FR" dirty="0" smtClean="0"/>
              <a:t>Il n’a pas de type de retour</a:t>
            </a:r>
          </a:p>
          <a:p>
            <a:r>
              <a:rPr lang="fr-FR" dirty="0" smtClean="0"/>
              <a:t>Il est utilisé pour construire de nouvelles instances en utilisant une instruction </a:t>
            </a:r>
            <a:r>
              <a:rPr lang="fr-FR" b="1" u="sng" dirty="0" smtClean="0"/>
              <a:t>new</a:t>
            </a:r>
            <a:r>
              <a:rPr lang="fr-FR" dirty="0" smtClean="0"/>
              <a:t> comme suit :</a:t>
            </a:r>
          </a:p>
          <a:p>
            <a:r>
              <a:rPr lang="fr-FR" b="1" dirty="0"/>
              <a:t>n</a:t>
            </a:r>
            <a:r>
              <a:rPr lang="fr-FR" b="1" dirty="0" smtClean="0"/>
              <a:t>ew </a:t>
            </a:r>
            <a:r>
              <a:rPr lang="fr-FR" b="1" dirty="0" err="1" smtClean="0"/>
              <a:t>GameElement</a:t>
            </a:r>
            <a:r>
              <a:rPr lang="fr-FR" b="1" dirty="0" smtClean="0"/>
              <a:t>(2,3);</a:t>
            </a:r>
          </a:p>
        </p:txBody>
      </p:sp>
    </p:spTree>
    <p:extLst>
      <p:ext uri="{BB962C8B-B14F-4D97-AF65-F5344CB8AC3E}">
        <p14:creationId xmlns:p14="http://schemas.microsoft.com/office/powerpoint/2010/main" val="1883573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53"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grpId="1" nodeType="clickEffect">
                                  <p:stCondLst>
                                    <p:cond delay="0"/>
                                  </p:stCondLst>
                                  <p:childTnLst>
                                    <p:anim calcmode="lin" valueType="num">
                                      <p:cBhvr>
                                        <p:cTn id="25" dur="500"/>
                                        <p:tgtEl>
                                          <p:spTgt spid="10"/>
                                        </p:tgtEl>
                                        <p:attrNameLst>
                                          <p:attrName>ppt_w</p:attrName>
                                        </p:attrNameLst>
                                      </p:cBhvr>
                                      <p:tavLst>
                                        <p:tav tm="0">
                                          <p:val>
                                            <p:strVal val="ppt_w"/>
                                          </p:val>
                                        </p:tav>
                                        <p:tav tm="100000">
                                          <p:val>
                                            <p:fltVal val="0"/>
                                          </p:val>
                                        </p:tav>
                                      </p:tavLst>
                                    </p:anim>
                                    <p:anim calcmode="lin" valueType="num">
                                      <p:cBhvr>
                                        <p:cTn id="26" dur="500"/>
                                        <p:tgtEl>
                                          <p:spTgt spid="10"/>
                                        </p:tgtEl>
                                        <p:attrNameLst>
                                          <p:attrName>ppt_h</p:attrName>
                                        </p:attrNameLst>
                                      </p:cBhvr>
                                      <p:tavLst>
                                        <p:tav tm="0">
                                          <p:val>
                                            <p:strVal val="ppt_h"/>
                                          </p:val>
                                        </p:tav>
                                        <p:tav tm="100000">
                                          <p:val>
                                            <p:fltVal val="0"/>
                                          </p:val>
                                        </p:tav>
                                      </p:tavLst>
                                    </p:anim>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1" nodeType="clickEffect">
                                  <p:stCondLst>
                                    <p:cond delay="0"/>
                                  </p:stCondLst>
                                  <p:childTnLst>
                                    <p:anim calcmode="lin" valueType="num">
                                      <p:cBhvr>
                                        <p:cTn id="37" dur="500"/>
                                        <p:tgtEl>
                                          <p:spTgt spid="5"/>
                                        </p:tgtEl>
                                        <p:attrNameLst>
                                          <p:attrName>ppt_w</p:attrName>
                                        </p:attrNameLst>
                                      </p:cBhvr>
                                      <p:tavLst>
                                        <p:tav tm="0">
                                          <p:val>
                                            <p:strVal val="ppt_w"/>
                                          </p:val>
                                        </p:tav>
                                        <p:tav tm="100000">
                                          <p:val>
                                            <p:fltVal val="0"/>
                                          </p:val>
                                        </p:tav>
                                      </p:tavLst>
                                    </p:anim>
                                    <p:anim calcmode="lin" valueType="num">
                                      <p:cBhvr>
                                        <p:cTn id="38" dur="500"/>
                                        <p:tgtEl>
                                          <p:spTgt spid="5"/>
                                        </p:tgtEl>
                                        <p:attrNameLst>
                                          <p:attrName>ppt_h</p:attrName>
                                        </p:attrNameLst>
                                      </p:cBhvr>
                                      <p:tavLst>
                                        <p:tav tm="0">
                                          <p:val>
                                            <p:strVal val="ppt_h"/>
                                          </p:val>
                                        </p:tav>
                                        <p:tav tm="100000">
                                          <p:val>
                                            <p:fltVal val="0"/>
                                          </p:val>
                                        </p:tav>
                                      </p:tavLst>
                                    </p:anim>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53" presetClass="entr" presetSubtype="16"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grpId="1" nodeType="clickEffect">
                                  <p:stCondLst>
                                    <p:cond delay="0"/>
                                  </p:stCondLst>
                                  <p:childTnLst>
                                    <p:anim calcmode="lin" valueType="num">
                                      <p:cBhvr>
                                        <p:cTn id="49" dur="500"/>
                                        <p:tgtEl>
                                          <p:spTgt spid="12"/>
                                        </p:tgtEl>
                                        <p:attrNameLst>
                                          <p:attrName>ppt_w</p:attrName>
                                        </p:attrNameLst>
                                      </p:cBhvr>
                                      <p:tavLst>
                                        <p:tav tm="0">
                                          <p:val>
                                            <p:strVal val="ppt_w"/>
                                          </p:val>
                                        </p:tav>
                                        <p:tav tm="100000">
                                          <p:val>
                                            <p:fltVal val="0"/>
                                          </p:val>
                                        </p:tav>
                                      </p:tavLst>
                                    </p:anim>
                                    <p:anim calcmode="lin" valueType="num">
                                      <p:cBhvr>
                                        <p:cTn id="50" dur="500"/>
                                        <p:tgtEl>
                                          <p:spTgt spid="12"/>
                                        </p:tgtEl>
                                        <p:attrNameLst>
                                          <p:attrName>ppt_h</p:attrName>
                                        </p:attrNameLst>
                                      </p:cBhvr>
                                      <p:tavLst>
                                        <p:tav tm="0">
                                          <p:val>
                                            <p:strVal val="ppt_h"/>
                                          </p:val>
                                        </p:tav>
                                        <p:tav tm="100000">
                                          <p:val>
                                            <p:fltVal val="0"/>
                                          </p:val>
                                        </p:tav>
                                      </p:tavLst>
                                    </p:anim>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par>
                                <p:cTn id="53" presetID="53" presetClass="entr" presetSubtype="16"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grpId="1" nodeType="clickEffect">
                                  <p:stCondLst>
                                    <p:cond delay="0"/>
                                  </p:stCondLst>
                                  <p:childTnLst>
                                    <p:anim calcmode="lin" valueType="num">
                                      <p:cBhvr>
                                        <p:cTn id="61" dur="500"/>
                                        <p:tgtEl>
                                          <p:spTgt spid="13"/>
                                        </p:tgtEl>
                                        <p:attrNameLst>
                                          <p:attrName>ppt_w</p:attrName>
                                        </p:attrNameLst>
                                      </p:cBhvr>
                                      <p:tavLst>
                                        <p:tav tm="0">
                                          <p:val>
                                            <p:strVal val="ppt_w"/>
                                          </p:val>
                                        </p:tav>
                                        <p:tav tm="100000">
                                          <p:val>
                                            <p:fltVal val="0"/>
                                          </p:val>
                                        </p:tav>
                                      </p:tavLst>
                                    </p:anim>
                                    <p:anim calcmode="lin" valueType="num">
                                      <p:cBhvr>
                                        <p:cTn id="62" dur="500"/>
                                        <p:tgtEl>
                                          <p:spTgt spid="13"/>
                                        </p:tgtEl>
                                        <p:attrNameLst>
                                          <p:attrName>ppt_h</p:attrName>
                                        </p:attrNameLst>
                                      </p:cBhvr>
                                      <p:tavLst>
                                        <p:tav tm="0">
                                          <p:val>
                                            <p:strVal val="ppt_h"/>
                                          </p:val>
                                        </p:tav>
                                        <p:tav tm="100000">
                                          <p:val>
                                            <p:fltVal val="0"/>
                                          </p:val>
                                        </p:tav>
                                      </p:tavLst>
                                    </p:anim>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53" presetClass="entr" presetSubtype="16"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grpId="1" nodeType="clickEffect">
                                  <p:stCondLst>
                                    <p:cond delay="0"/>
                                  </p:stCondLst>
                                  <p:childTnLst>
                                    <p:anim calcmode="lin" valueType="num">
                                      <p:cBhvr>
                                        <p:cTn id="73" dur="500"/>
                                        <p:tgtEl>
                                          <p:spTgt spid="14"/>
                                        </p:tgtEl>
                                        <p:attrNameLst>
                                          <p:attrName>ppt_w</p:attrName>
                                        </p:attrNameLst>
                                      </p:cBhvr>
                                      <p:tavLst>
                                        <p:tav tm="0">
                                          <p:val>
                                            <p:strVal val="ppt_w"/>
                                          </p:val>
                                        </p:tav>
                                        <p:tav tm="100000">
                                          <p:val>
                                            <p:fltVal val="0"/>
                                          </p:val>
                                        </p:tav>
                                      </p:tavLst>
                                    </p:anim>
                                    <p:anim calcmode="lin" valueType="num">
                                      <p:cBhvr>
                                        <p:cTn id="74" dur="500"/>
                                        <p:tgtEl>
                                          <p:spTgt spid="14"/>
                                        </p:tgtEl>
                                        <p:attrNameLst>
                                          <p:attrName>ppt_h</p:attrName>
                                        </p:attrNameLst>
                                      </p:cBhvr>
                                      <p:tavLst>
                                        <p:tav tm="0">
                                          <p:val>
                                            <p:strVal val="ppt_h"/>
                                          </p:val>
                                        </p:tav>
                                        <p:tav tm="100000">
                                          <p:val>
                                            <p:fltVal val="0"/>
                                          </p:val>
                                        </p:tav>
                                      </p:tavLst>
                                    </p:anim>
                                    <p:animEffect transition="out" filter="fade">
                                      <p:cBhvr>
                                        <p:cTn id="75" dur="500"/>
                                        <p:tgtEl>
                                          <p:spTgt spid="14"/>
                                        </p:tgtEl>
                                      </p:cBhvr>
                                    </p:animEffect>
                                    <p:set>
                                      <p:cBhvr>
                                        <p:cTn id="76" dur="1" fill="hold">
                                          <p:stCondLst>
                                            <p:cond delay="499"/>
                                          </p:stCondLst>
                                        </p:cTn>
                                        <p:tgtEl>
                                          <p:spTgt spid="14"/>
                                        </p:tgtEl>
                                        <p:attrNameLst>
                                          <p:attrName>style.visibility</p:attrName>
                                        </p:attrNameLst>
                                      </p:cBhvr>
                                      <p:to>
                                        <p:strVal val="hidden"/>
                                      </p:to>
                                    </p:set>
                                  </p:childTnLst>
                                </p:cTn>
                              </p:par>
                              <p:par>
                                <p:cTn id="77" presetID="53" presetClass="entr" presetSubtype="16"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xit" presetSubtype="32" fill="hold" grpId="1" nodeType="clickEffect">
                                  <p:stCondLst>
                                    <p:cond delay="0"/>
                                  </p:stCondLst>
                                  <p:childTnLst>
                                    <p:anim calcmode="lin" valueType="num">
                                      <p:cBhvr>
                                        <p:cTn id="85" dur="500"/>
                                        <p:tgtEl>
                                          <p:spTgt spid="15"/>
                                        </p:tgtEl>
                                        <p:attrNameLst>
                                          <p:attrName>ppt_w</p:attrName>
                                        </p:attrNameLst>
                                      </p:cBhvr>
                                      <p:tavLst>
                                        <p:tav tm="0">
                                          <p:val>
                                            <p:strVal val="ppt_w"/>
                                          </p:val>
                                        </p:tav>
                                        <p:tav tm="100000">
                                          <p:val>
                                            <p:fltVal val="0"/>
                                          </p:val>
                                        </p:tav>
                                      </p:tavLst>
                                    </p:anim>
                                    <p:anim calcmode="lin" valueType="num">
                                      <p:cBhvr>
                                        <p:cTn id="86" dur="500"/>
                                        <p:tgtEl>
                                          <p:spTgt spid="15"/>
                                        </p:tgtEl>
                                        <p:attrNameLst>
                                          <p:attrName>ppt_h</p:attrName>
                                        </p:attrNameLst>
                                      </p:cBhvr>
                                      <p:tavLst>
                                        <p:tav tm="0">
                                          <p:val>
                                            <p:strVal val="ppt_h"/>
                                          </p:val>
                                        </p:tav>
                                        <p:tav tm="100000">
                                          <p:val>
                                            <p:fltVal val="0"/>
                                          </p:val>
                                        </p:tav>
                                      </p:tavLst>
                                    </p:anim>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53" presetClass="entr" presetSubtype="16"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xit" presetSubtype="32" fill="hold" grpId="1" nodeType="clickEffect">
                                  <p:stCondLst>
                                    <p:cond delay="0"/>
                                  </p:stCondLst>
                                  <p:childTnLst>
                                    <p:anim calcmode="lin" valueType="num">
                                      <p:cBhvr>
                                        <p:cTn id="97" dur="500"/>
                                        <p:tgtEl>
                                          <p:spTgt spid="16"/>
                                        </p:tgtEl>
                                        <p:attrNameLst>
                                          <p:attrName>ppt_w</p:attrName>
                                        </p:attrNameLst>
                                      </p:cBhvr>
                                      <p:tavLst>
                                        <p:tav tm="0">
                                          <p:val>
                                            <p:strVal val="ppt_w"/>
                                          </p:val>
                                        </p:tav>
                                        <p:tav tm="100000">
                                          <p:val>
                                            <p:fltVal val="0"/>
                                          </p:val>
                                        </p:tav>
                                      </p:tavLst>
                                    </p:anim>
                                    <p:anim calcmode="lin" valueType="num">
                                      <p:cBhvr>
                                        <p:cTn id="98" dur="500"/>
                                        <p:tgtEl>
                                          <p:spTgt spid="16"/>
                                        </p:tgtEl>
                                        <p:attrNameLst>
                                          <p:attrName>ppt_h</p:attrName>
                                        </p:attrNameLst>
                                      </p:cBhvr>
                                      <p:tavLst>
                                        <p:tav tm="0">
                                          <p:val>
                                            <p:strVal val="ppt_h"/>
                                          </p:val>
                                        </p:tav>
                                        <p:tav tm="100000">
                                          <p:val>
                                            <p:fltVal val="0"/>
                                          </p:val>
                                        </p:tav>
                                      </p:tavLst>
                                    </p:anim>
                                    <p:animEffect transition="out" filter="fade">
                                      <p:cBhvr>
                                        <p:cTn id="99" dur="500"/>
                                        <p:tgtEl>
                                          <p:spTgt spid="16"/>
                                        </p:tgtEl>
                                      </p:cBhvr>
                                    </p:animEffect>
                                    <p:set>
                                      <p:cBhvr>
                                        <p:cTn id="100" dur="1" fill="hold">
                                          <p:stCondLst>
                                            <p:cond delay="499"/>
                                          </p:stCondLst>
                                        </p:cTn>
                                        <p:tgtEl>
                                          <p:spTgt spid="16"/>
                                        </p:tgtEl>
                                        <p:attrNameLst>
                                          <p:attrName>style.visibility</p:attrName>
                                        </p:attrNameLst>
                                      </p:cBhvr>
                                      <p:to>
                                        <p:strVal val="hidden"/>
                                      </p:to>
                                    </p:set>
                                  </p:childTnLst>
                                </p:cTn>
                              </p:par>
                              <p:par>
                                <p:cTn id="101" presetID="53" presetClass="entr" presetSubtype="16"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Effect transition="in" filter="fade">
                                      <p:cBhvr>
                                        <p:cTn id="105" dur="500"/>
                                        <p:tgtEl>
                                          <p:spTgt spid="17"/>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xit" presetSubtype="32" fill="hold" grpId="1" nodeType="clickEffect">
                                  <p:stCondLst>
                                    <p:cond delay="0"/>
                                  </p:stCondLst>
                                  <p:childTnLst>
                                    <p:anim calcmode="lin" valueType="num">
                                      <p:cBhvr>
                                        <p:cTn id="109" dur="500"/>
                                        <p:tgtEl>
                                          <p:spTgt spid="17"/>
                                        </p:tgtEl>
                                        <p:attrNameLst>
                                          <p:attrName>ppt_w</p:attrName>
                                        </p:attrNameLst>
                                      </p:cBhvr>
                                      <p:tavLst>
                                        <p:tav tm="0">
                                          <p:val>
                                            <p:strVal val="ppt_w"/>
                                          </p:val>
                                        </p:tav>
                                        <p:tav tm="100000">
                                          <p:val>
                                            <p:fltVal val="0"/>
                                          </p:val>
                                        </p:tav>
                                      </p:tavLst>
                                    </p:anim>
                                    <p:anim calcmode="lin" valueType="num">
                                      <p:cBhvr>
                                        <p:cTn id="110" dur="500"/>
                                        <p:tgtEl>
                                          <p:spTgt spid="17"/>
                                        </p:tgtEl>
                                        <p:attrNameLst>
                                          <p:attrName>ppt_h</p:attrName>
                                        </p:attrNameLst>
                                      </p:cBhvr>
                                      <p:tavLst>
                                        <p:tav tm="0">
                                          <p:val>
                                            <p:strVal val="ppt_h"/>
                                          </p:val>
                                        </p:tav>
                                        <p:tav tm="100000">
                                          <p:val>
                                            <p:fltVal val="0"/>
                                          </p:val>
                                        </p:tav>
                                      </p:tavLst>
                                    </p:anim>
                                    <p:animEffect transition="out" filter="fade">
                                      <p:cBhvr>
                                        <p:cTn id="111" dur="500"/>
                                        <p:tgtEl>
                                          <p:spTgt spid="17"/>
                                        </p:tgtEl>
                                      </p:cBhvr>
                                    </p:animEffect>
                                    <p:set>
                                      <p:cBhvr>
                                        <p:cTn id="112" dur="1" fill="hold">
                                          <p:stCondLst>
                                            <p:cond delay="499"/>
                                          </p:stCondLst>
                                        </p:cTn>
                                        <p:tgtEl>
                                          <p:spTgt spid="17"/>
                                        </p:tgtEl>
                                        <p:attrNameLst>
                                          <p:attrName>style.visibility</p:attrName>
                                        </p:attrNameLst>
                                      </p:cBhvr>
                                      <p:to>
                                        <p:strVal val="hidden"/>
                                      </p:to>
                                    </p:set>
                                  </p:childTnLst>
                                </p:cTn>
                              </p:par>
                              <p:par>
                                <p:cTn id="113" presetID="53" presetClass="entr" presetSubtype="16" fill="hold" grpId="0" nodeType="with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p:cTn id="115" dur="500" fill="hold"/>
                                        <p:tgtEl>
                                          <p:spTgt spid="18"/>
                                        </p:tgtEl>
                                        <p:attrNameLst>
                                          <p:attrName>ppt_w</p:attrName>
                                        </p:attrNameLst>
                                      </p:cBhvr>
                                      <p:tavLst>
                                        <p:tav tm="0">
                                          <p:val>
                                            <p:fltVal val="0"/>
                                          </p:val>
                                        </p:tav>
                                        <p:tav tm="100000">
                                          <p:val>
                                            <p:strVal val="#ppt_w"/>
                                          </p:val>
                                        </p:tav>
                                      </p:tavLst>
                                    </p:anim>
                                    <p:anim calcmode="lin" valueType="num">
                                      <p:cBhvr>
                                        <p:cTn id="116" dur="500" fill="hold"/>
                                        <p:tgtEl>
                                          <p:spTgt spid="18"/>
                                        </p:tgtEl>
                                        <p:attrNameLst>
                                          <p:attrName>ppt_h</p:attrName>
                                        </p:attrNameLst>
                                      </p:cBhvr>
                                      <p:tavLst>
                                        <p:tav tm="0">
                                          <p:val>
                                            <p:fltVal val="0"/>
                                          </p:val>
                                        </p:tav>
                                        <p:tav tm="100000">
                                          <p:val>
                                            <p:strVal val="#ppt_h"/>
                                          </p:val>
                                        </p:tav>
                                      </p:tavLst>
                                    </p:anim>
                                    <p:animEffect transition="in" filter="fade">
                                      <p:cBhvr>
                                        <p:cTn id="117" dur="5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xit" presetSubtype="32" fill="hold" grpId="1" nodeType="clickEffect">
                                  <p:stCondLst>
                                    <p:cond delay="0"/>
                                  </p:stCondLst>
                                  <p:childTnLst>
                                    <p:anim calcmode="lin" valueType="num">
                                      <p:cBhvr>
                                        <p:cTn id="121" dur="500"/>
                                        <p:tgtEl>
                                          <p:spTgt spid="18"/>
                                        </p:tgtEl>
                                        <p:attrNameLst>
                                          <p:attrName>ppt_w</p:attrName>
                                        </p:attrNameLst>
                                      </p:cBhvr>
                                      <p:tavLst>
                                        <p:tav tm="0">
                                          <p:val>
                                            <p:strVal val="ppt_w"/>
                                          </p:val>
                                        </p:tav>
                                        <p:tav tm="100000">
                                          <p:val>
                                            <p:fltVal val="0"/>
                                          </p:val>
                                        </p:tav>
                                      </p:tavLst>
                                    </p:anim>
                                    <p:anim calcmode="lin" valueType="num">
                                      <p:cBhvr>
                                        <p:cTn id="122" dur="500"/>
                                        <p:tgtEl>
                                          <p:spTgt spid="18"/>
                                        </p:tgtEl>
                                        <p:attrNameLst>
                                          <p:attrName>ppt_h</p:attrName>
                                        </p:attrNameLst>
                                      </p:cBhvr>
                                      <p:tavLst>
                                        <p:tav tm="0">
                                          <p:val>
                                            <p:strVal val="ppt_h"/>
                                          </p:val>
                                        </p:tav>
                                        <p:tav tm="100000">
                                          <p:val>
                                            <p:fltVal val="0"/>
                                          </p:val>
                                        </p:tav>
                                      </p:tavLst>
                                    </p:anim>
                                    <p:animEffect transition="out" filter="fade">
                                      <p:cBhvr>
                                        <p:cTn id="123" dur="500"/>
                                        <p:tgtEl>
                                          <p:spTgt spid="18"/>
                                        </p:tgtEl>
                                      </p:cBhvr>
                                    </p:animEffect>
                                    <p:set>
                                      <p:cBhvr>
                                        <p:cTn id="124" dur="1" fill="hold">
                                          <p:stCondLst>
                                            <p:cond delay="499"/>
                                          </p:stCondLst>
                                        </p:cTn>
                                        <p:tgtEl>
                                          <p:spTgt spid="18"/>
                                        </p:tgtEl>
                                        <p:attrNameLst>
                                          <p:attrName>style.visibility</p:attrName>
                                        </p:attrNameLst>
                                      </p:cBhvr>
                                      <p:to>
                                        <p:strVal val="hidden"/>
                                      </p:to>
                                    </p:set>
                                  </p:childTnLst>
                                </p:cTn>
                              </p:par>
                              <p:par>
                                <p:cTn id="125" presetID="53" presetClass="entr" presetSubtype="16" fill="hold" grpId="0" nodeType="withEffect">
                                  <p:stCondLst>
                                    <p:cond delay="0"/>
                                  </p:stCondLst>
                                  <p:childTnLst>
                                    <p:set>
                                      <p:cBhvr>
                                        <p:cTn id="126" dur="1" fill="hold">
                                          <p:stCondLst>
                                            <p:cond delay="0"/>
                                          </p:stCondLst>
                                        </p:cTn>
                                        <p:tgtEl>
                                          <p:spTgt spid="19"/>
                                        </p:tgtEl>
                                        <p:attrNameLst>
                                          <p:attrName>style.visibility</p:attrName>
                                        </p:attrNameLst>
                                      </p:cBhvr>
                                      <p:to>
                                        <p:strVal val="visible"/>
                                      </p:to>
                                    </p:set>
                                    <p:anim calcmode="lin" valueType="num">
                                      <p:cBhvr>
                                        <p:cTn id="127" dur="500" fill="hold"/>
                                        <p:tgtEl>
                                          <p:spTgt spid="19"/>
                                        </p:tgtEl>
                                        <p:attrNameLst>
                                          <p:attrName>ppt_w</p:attrName>
                                        </p:attrNameLst>
                                      </p:cBhvr>
                                      <p:tavLst>
                                        <p:tav tm="0">
                                          <p:val>
                                            <p:fltVal val="0"/>
                                          </p:val>
                                        </p:tav>
                                        <p:tav tm="100000">
                                          <p:val>
                                            <p:strVal val="#ppt_w"/>
                                          </p:val>
                                        </p:tav>
                                      </p:tavLst>
                                    </p:anim>
                                    <p:anim calcmode="lin" valueType="num">
                                      <p:cBhvr>
                                        <p:cTn id="128" dur="500" fill="hold"/>
                                        <p:tgtEl>
                                          <p:spTgt spid="19"/>
                                        </p:tgtEl>
                                        <p:attrNameLst>
                                          <p:attrName>ppt_h</p:attrName>
                                        </p:attrNameLst>
                                      </p:cBhvr>
                                      <p:tavLst>
                                        <p:tav tm="0">
                                          <p:val>
                                            <p:fltVal val="0"/>
                                          </p:val>
                                        </p:tav>
                                        <p:tav tm="100000">
                                          <p:val>
                                            <p:strVal val="#ppt_h"/>
                                          </p:val>
                                        </p:tav>
                                      </p:tavLst>
                                    </p:anim>
                                    <p:animEffect transition="in" filter="fade">
                                      <p:cBhvr>
                                        <p:cTn id="129" dur="500"/>
                                        <p:tgtEl>
                                          <p:spTgt spid="19"/>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xit" presetSubtype="32" fill="hold" grpId="1" nodeType="clickEffect">
                                  <p:stCondLst>
                                    <p:cond delay="0"/>
                                  </p:stCondLst>
                                  <p:childTnLst>
                                    <p:anim calcmode="lin" valueType="num">
                                      <p:cBhvr>
                                        <p:cTn id="133" dur="500"/>
                                        <p:tgtEl>
                                          <p:spTgt spid="19"/>
                                        </p:tgtEl>
                                        <p:attrNameLst>
                                          <p:attrName>ppt_w</p:attrName>
                                        </p:attrNameLst>
                                      </p:cBhvr>
                                      <p:tavLst>
                                        <p:tav tm="0">
                                          <p:val>
                                            <p:strVal val="ppt_w"/>
                                          </p:val>
                                        </p:tav>
                                        <p:tav tm="100000">
                                          <p:val>
                                            <p:fltVal val="0"/>
                                          </p:val>
                                        </p:tav>
                                      </p:tavLst>
                                    </p:anim>
                                    <p:anim calcmode="lin" valueType="num">
                                      <p:cBhvr>
                                        <p:cTn id="134" dur="500"/>
                                        <p:tgtEl>
                                          <p:spTgt spid="19"/>
                                        </p:tgtEl>
                                        <p:attrNameLst>
                                          <p:attrName>ppt_h</p:attrName>
                                        </p:attrNameLst>
                                      </p:cBhvr>
                                      <p:tavLst>
                                        <p:tav tm="0">
                                          <p:val>
                                            <p:strVal val="ppt_h"/>
                                          </p:val>
                                        </p:tav>
                                        <p:tav tm="100000">
                                          <p:val>
                                            <p:fltVal val="0"/>
                                          </p:val>
                                        </p:tav>
                                      </p:tavLst>
                                    </p:anim>
                                    <p:animEffect transition="out" filter="fade">
                                      <p:cBhvr>
                                        <p:cTn id="135" dur="500"/>
                                        <p:tgtEl>
                                          <p:spTgt spid="19"/>
                                        </p:tgtEl>
                                      </p:cBhvr>
                                    </p:animEffect>
                                    <p:set>
                                      <p:cBhvr>
                                        <p:cTn id="136" dur="1" fill="hold">
                                          <p:stCondLst>
                                            <p:cond delay="499"/>
                                          </p:stCondLst>
                                        </p:cTn>
                                        <p:tgtEl>
                                          <p:spTgt spid="19"/>
                                        </p:tgtEl>
                                        <p:attrNameLst>
                                          <p:attrName>style.visibility</p:attrName>
                                        </p:attrNameLst>
                                      </p:cBhvr>
                                      <p:to>
                                        <p:strVal val="hidden"/>
                                      </p:to>
                                    </p:set>
                                  </p:childTnLst>
                                </p:cTn>
                              </p:par>
                              <p:par>
                                <p:cTn id="137" presetID="53" presetClass="entr" presetSubtype="16" fill="hold" grpId="0" nodeType="withEffect">
                                  <p:stCondLst>
                                    <p:cond delay="0"/>
                                  </p:stCondLst>
                                  <p:childTnLst>
                                    <p:set>
                                      <p:cBhvr>
                                        <p:cTn id="138" dur="1" fill="hold">
                                          <p:stCondLst>
                                            <p:cond delay="0"/>
                                          </p:stCondLst>
                                        </p:cTn>
                                        <p:tgtEl>
                                          <p:spTgt spid="20"/>
                                        </p:tgtEl>
                                        <p:attrNameLst>
                                          <p:attrName>style.visibility</p:attrName>
                                        </p:attrNameLst>
                                      </p:cBhvr>
                                      <p:to>
                                        <p:strVal val="visible"/>
                                      </p:to>
                                    </p:set>
                                    <p:anim calcmode="lin" valueType="num">
                                      <p:cBhvr>
                                        <p:cTn id="139" dur="500" fill="hold"/>
                                        <p:tgtEl>
                                          <p:spTgt spid="20"/>
                                        </p:tgtEl>
                                        <p:attrNameLst>
                                          <p:attrName>ppt_w</p:attrName>
                                        </p:attrNameLst>
                                      </p:cBhvr>
                                      <p:tavLst>
                                        <p:tav tm="0">
                                          <p:val>
                                            <p:fltVal val="0"/>
                                          </p:val>
                                        </p:tav>
                                        <p:tav tm="100000">
                                          <p:val>
                                            <p:strVal val="#ppt_w"/>
                                          </p:val>
                                        </p:tav>
                                      </p:tavLst>
                                    </p:anim>
                                    <p:anim calcmode="lin" valueType="num">
                                      <p:cBhvr>
                                        <p:cTn id="140" dur="500" fill="hold"/>
                                        <p:tgtEl>
                                          <p:spTgt spid="20"/>
                                        </p:tgtEl>
                                        <p:attrNameLst>
                                          <p:attrName>ppt_h</p:attrName>
                                        </p:attrNameLst>
                                      </p:cBhvr>
                                      <p:tavLst>
                                        <p:tav tm="0">
                                          <p:val>
                                            <p:fltVal val="0"/>
                                          </p:val>
                                        </p:tav>
                                        <p:tav tm="100000">
                                          <p:val>
                                            <p:strVal val="#ppt_h"/>
                                          </p:val>
                                        </p:tav>
                                      </p:tavLst>
                                    </p:anim>
                                    <p:animEffect transition="in" filter="fade">
                                      <p:cBhvr>
                                        <p:cTn id="141" dur="500"/>
                                        <p:tgtEl>
                                          <p:spTgt spid="20"/>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xit" presetSubtype="32" fill="hold" grpId="1" nodeType="clickEffect">
                                  <p:stCondLst>
                                    <p:cond delay="0"/>
                                  </p:stCondLst>
                                  <p:childTnLst>
                                    <p:anim calcmode="lin" valueType="num">
                                      <p:cBhvr>
                                        <p:cTn id="145" dur="500"/>
                                        <p:tgtEl>
                                          <p:spTgt spid="20"/>
                                        </p:tgtEl>
                                        <p:attrNameLst>
                                          <p:attrName>ppt_w</p:attrName>
                                        </p:attrNameLst>
                                      </p:cBhvr>
                                      <p:tavLst>
                                        <p:tav tm="0">
                                          <p:val>
                                            <p:strVal val="ppt_w"/>
                                          </p:val>
                                        </p:tav>
                                        <p:tav tm="100000">
                                          <p:val>
                                            <p:fltVal val="0"/>
                                          </p:val>
                                        </p:tav>
                                      </p:tavLst>
                                    </p:anim>
                                    <p:anim calcmode="lin" valueType="num">
                                      <p:cBhvr>
                                        <p:cTn id="146" dur="500"/>
                                        <p:tgtEl>
                                          <p:spTgt spid="20"/>
                                        </p:tgtEl>
                                        <p:attrNameLst>
                                          <p:attrName>ppt_h</p:attrName>
                                        </p:attrNameLst>
                                      </p:cBhvr>
                                      <p:tavLst>
                                        <p:tav tm="0">
                                          <p:val>
                                            <p:strVal val="ppt_h"/>
                                          </p:val>
                                        </p:tav>
                                        <p:tav tm="100000">
                                          <p:val>
                                            <p:fltVal val="0"/>
                                          </p:val>
                                        </p:tav>
                                      </p:tavLst>
                                    </p:anim>
                                    <p:animEffect transition="out" filter="fade">
                                      <p:cBhvr>
                                        <p:cTn id="147" dur="500"/>
                                        <p:tgtEl>
                                          <p:spTgt spid="20"/>
                                        </p:tgtEl>
                                      </p:cBhvr>
                                    </p:animEffect>
                                    <p:set>
                                      <p:cBhvr>
                                        <p:cTn id="148" dur="1" fill="hold">
                                          <p:stCondLst>
                                            <p:cond delay="499"/>
                                          </p:stCondLst>
                                        </p:cTn>
                                        <p:tgtEl>
                                          <p:spTgt spid="20"/>
                                        </p:tgtEl>
                                        <p:attrNameLst>
                                          <p:attrName>style.visibility</p:attrName>
                                        </p:attrNameLst>
                                      </p:cBhvr>
                                      <p:to>
                                        <p:strVal val="hidden"/>
                                      </p:to>
                                    </p:set>
                                  </p:childTnLst>
                                </p:cTn>
                              </p:par>
                              <p:par>
                                <p:cTn id="149" presetID="53" presetClass="entr" presetSubtype="16"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 calcmode="lin" valueType="num">
                                      <p:cBhvr>
                                        <p:cTn id="151" dur="500" fill="hold"/>
                                        <p:tgtEl>
                                          <p:spTgt spid="21"/>
                                        </p:tgtEl>
                                        <p:attrNameLst>
                                          <p:attrName>ppt_w</p:attrName>
                                        </p:attrNameLst>
                                      </p:cBhvr>
                                      <p:tavLst>
                                        <p:tav tm="0">
                                          <p:val>
                                            <p:fltVal val="0"/>
                                          </p:val>
                                        </p:tav>
                                        <p:tav tm="100000">
                                          <p:val>
                                            <p:strVal val="#ppt_w"/>
                                          </p:val>
                                        </p:tav>
                                      </p:tavLst>
                                    </p:anim>
                                    <p:anim calcmode="lin" valueType="num">
                                      <p:cBhvr>
                                        <p:cTn id="152" dur="500" fill="hold"/>
                                        <p:tgtEl>
                                          <p:spTgt spid="21"/>
                                        </p:tgtEl>
                                        <p:attrNameLst>
                                          <p:attrName>ppt_h</p:attrName>
                                        </p:attrNameLst>
                                      </p:cBhvr>
                                      <p:tavLst>
                                        <p:tav tm="0">
                                          <p:val>
                                            <p:fltVal val="0"/>
                                          </p:val>
                                        </p:tav>
                                        <p:tav tm="100000">
                                          <p:val>
                                            <p:strVal val="#ppt_h"/>
                                          </p:val>
                                        </p:tav>
                                      </p:tavLst>
                                    </p:anim>
                                    <p:animEffect transition="in" filter="fade">
                                      <p:cBhvr>
                                        <p:cTn id="153" dur="500"/>
                                        <p:tgtEl>
                                          <p:spTgt spid="21"/>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xit" presetSubtype="32" fill="hold" grpId="1" nodeType="clickEffect">
                                  <p:stCondLst>
                                    <p:cond delay="0"/>
                                  </p:stCondLst>
                                  <p:childTnLst>
                                    <p:anim calcmode="lin" valueType="num">
                                      <p:cBhvr>
                                        <p:cTn id="157" dur="500"/>
                                        <p:tgtEl>
                                          <p:spTgt spid="21"/>
                                        </p:tgtEl>
                                        <p:attrNameLst>
                                          <p:attrName>ppt_w</p:attrName>
                                        </p:attrNameLst>
                                      </p:cBhvr>
                                      <p:tavLst>
                                        <p:tav tm="0">
                                          <p:val>
                                            <p:strVal val="ppt_w"/>
                                          </p:val>
                                        </p:tav>
                                        <p:tav tm="100000">
                                          <p:val>
                                            <p:fltVal val="0"/>
                                          </p:val>
                                        </p:tav>
                                      </p:tavLst>
                                    </p:anim>
                                    <p:anim calcmode="lin" valueType="num">
                                      <p:cBhvr>
                                        <p:cTn id="158" dur="500"/>
                                        <p:tgtEl>
                                          <p:spTgt spid="21"/>
                                        </p:tgtEl>
                                        <p:attrNameLst>
                                          <p:attrName>ppt_h</p:attrName>
                                        </p:attrNameLst>
                                      </p:cBhvr>
                                      <p:tavLst>
                                        <p:tav tm="0">
                                          <p:val>
                                            <p:strVal val="ppt_h"/>
                                          </p:val>
                                        </p:tav>
                                        <p:tav tm="100000">
                                          <p:val>
                                            <p:fltVal val="0"/>
                                          </p:val>
                                        </p:tav>
                                      </p:tavLst>
                                    </p:anim>
                                    <p:animEffect transition="out" filter="fade">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53" presetClass="entr" presetSubtype="16" fill="hold" grpId="0" nodeType="withEffect">
                                  <p:stCondLst>
                                    <p:cond delay="0"/>
                                  </p:stCondLst>
                                  <p:childTnLst>
                                    <p:set>
                                      <p:cBhvr>
                                        <p:cTn id="162" dur="1" fill="hold">
                                          <p:stCondLst>
                                            <p:cond delay="0"/>
                                          </p:stCondLst>
                                        </p:cTn>
                                        <p:tgtEl>
                                          <p:spTgt spid="22"/>
                                        </p:tgtEl>
                                        <p:attrNameLst>
                                          <p:attrName>style.visibility</p:attrName>
                                        </p:attrNameLst>
                                      </p:cBhvr>
                                      <p:to>
                                        <p:strVal val="visible"/>
                                      </p:to>
                                    </p:set>
                                    <p:anim calcmode="lin" valueType="num">
                                      <p:cBhvr>
                                        <p:cTn id="163" dur="500" fill="hold"/>
                                        <p:tgtEl>
                                          <p:spTgt spid="22"/>
                                        </p:tgtEl>
                                        <p:attrNameLst>
                                          <p:attrName>ppt_w</p:attrName>
                                        </p:attrNameLst>
                                      </p:cBhvr>
                                      <p:tavLst>
                                        <p:tav tm="0">
                                          <p:val>
                                            <p:fltVal val="0"/>
                                          </p:val>
                                        </p:tav>
                                        <p:tav tm="100000">
                                          <p:val>
                                            <p:strVal val="#ppt_w"/>
                                          </p:val>
                                        </p:tav>
                                      </p:tavLst>
                                    </p:anim>
                                    <p:anim calcmode="lin" valueType="num">
                                      <p:cBhvr>
                                        <p:cTn id="164" dur="500" fill="hold"/>
                                        <p:tgtEl>
                                          <p:spTgt spid="22"/>
                                        </p:tgtEl>
                                        <p:attrNameLst>
                                          <p:attrName>ppt_h</p:attrName>
                                        </p:attrNameLst>
                                      </p:cBhvr>
                                      <p:tavLst>
                                        <p:tav tm="0">
                                          <p:val>
                                            <p:fltVal val="0"/>
                                          </p:val>
                                        </p:tav>
                                        <p:tav tm="100000">
                                          <p:val>
                                            <p:strVal val="#ppt_h"/>
                                          </p:val>
                                        </p:tav>
                                      </p:tavLst>
                                    </p:anim>
                                    <p:animEffect transition="in" filter="fade">
                                      <p:cBhvr>
                                        <p:cTn id="165" dur="500"/>
                                        <p:tgtEl>
                                          <p:spTgt spid="22"/>
                                        </p:tgtEl>
                                      </p:cBhvr>
                                    </p:animEffect>
                                  </p:childTnLst>
                                </p:cTn>
                              </p:par>
                            </p:childTnLst>
                          </p:cTn>
                        </p:par>
                      </p:childTnLst>
                    </p:cTn>
                  </p:par>
                  <p:par>
                    <p:cTn id="166" fill="hold">
                      <p:stCondLst>
                        <p:cond delay="indefinite"/>
                      </p:stCondLst>
                      <p:childTnLst>
                        <p:par>
                          <p:cTn id="167" fill="hold">
                            <p:stCondLst>
                              <p:cond delay="0"/>
                            </p:stCondLst>
                            <p:childTnLst>
                              <p:par>
                                <p:cTn id="168" presetID="53" presetClass="exit" presetSubtype="32" fill="hold" grpId="1" nodeType="clickEffect">
                                  <p:stCondLst>
                                    <p:cond delay="0"/>
                                  </p:stCondLst>
                                  <p:childTnLst>
                                    <p:anim calcmode="lin" valueType="num">
                                      <p:cBhvr>
                                        <p:cTn id="169" dur="500"/>
                                        <p:tgtEl>
                                          <p:spTgt spid="22"/>
                                        </p:tgtEl>
                                        <p:attrNameLst>
                                          <p:attrName>ppt_w</p:attrName>
                                        </p:attrNameLst>
                                      </p:cBhvr>
                                      <p:tavLst>
                                        <p:tav tm="0">
                                          <p:val>
                                            <p:strVal val="ppt_w"/>
                                          </p:val>
                                        </p:tav>
                                        <p:tav tm="100000">
                                          <p:val>
                                            <p:fltVal val="0"/>
                                          </p:val>
                                        </p:tav>
                                      </p:tavLst>
                                    </p:anim>
                                    <p:anim calcmode="lin" valueType="num">
                                      <p:cBhvr>
                                        <p:cTn id="170" dur="500"/>
                                        <p:tgtEl>
                                          <p:spTgt spid="22"/>
                                        </p:tgtEl>
                                        <p:attrNameLst>
                                          <p:attrName>ppt_h</p:attrName>
                                        </p:attrNameLst>
                                      </p:cBhvr>
                                      <p:tavLst>
                                        <p:tav tm="0">
                                          <p:val>
                                            <p:strVal val="ppt_h"/>
                                          </p:val>
                                        </p:tav>
                                        <p:tav tm="100000">
                                          <p:val>
                                            <p:fltVal val="0"/>
                                          </p:val>
                                        </p:tav>
                                      </p:tavLst>
                                    </p:anim>
                                    <p:animEffect transition="out" filter="fade">
                                      <p:cBhvr>
                                        <p:cTn id="171" dur="500"/>
                                        <p:tgtEl>
                                          <p:spTgt spid="22"/>
                                        </p:tgtEl>
                                      </p:cBhvr>
                                    </p:animEffect>
                                    <p:set>
                                      <p:cBhvr>
                                        <p:cTn id="172" dur="1" fill="hold">
                                          <p:stCondLst>
                                            <p:cond delay="499"/>
                                          </p:stCondLst>
                                        </p:cTn>
                                        <p:tgtEl>
                                          <p:spTgt spid="22"/>
                                        </p:tgtEl>
                                        <p:attrNameLst>
                                          <p:attrName>style.visibility</p:attrName>
                                        </p:attrNameLst>
                                      </p:cBhvr>
                                      <p:to>
                                        <p:strVal val="hidden"/>
                                      </p:to>
                                    </p:set>
                                  </p:childTnLst>
                                </p:cTn>
                              </p:par>
                              <p:par>
                                <p:cTn id="173" presetID="53" presetClass="entr" presetSubtype="16" fill="hold" grpId="0" nodeType="withEffect">
                                  <p:stCondLst>
                                    <p:cond delay="0"/>
                                  </p:stCondLst>
                                  <p:childTnLst>
                                    <p:set>
                                      <p:cBhvr>
                                        <p:cTn id="174" dur="1" fill="hold">
                                          <p:stCondLst>
                                            <p:cond delay="0"/>
                                          </p:stCondLst>
                                        </p:cTn>
                                        <p:tgtEl>
                                          <p:spTgt spid="23"/>
                                        </p:tgtEl>
                                        <p:attrNameLst>
                                          <p:attrName>style.visibility</p:attrName>
                                        </p:attrNameLst>
                                      </p:cBhvr>
                                      <p:to>
                                        <p:strVal val="visible"/>
                                      </p:to>
                                    </p:set>
                                    <p:anim calcmode="lin" valueType="num">
                                      <p:cBhvr>
                                        <p:cTn id="175" dur="500" fill="hold"/>
                                        <p:tgtEl>
                                          <p:spTgt spid="23"/>
                                        </p:tgtEl>
                                        <p:attrNameLst>
                                          <p:attrName>ppt_w</p:attrName>
                                        </p:attrNameLst>
                                      </p:cBhvr>
                                      <p:tavLst>
                                        <p:tav tm="0">
                                          <p:val>
                                            <p:fltVal val="0"/>
                                          </p:val>
                                        </p:tav>
                                        <p:tav tm="100000">
                                          <p:val>
                                            <p:strVal val="#ppt_w"/>
                                          </p:val>
                                        </p:tav>
                                      </p:tavLst>
                                    </p:anim>
                                    <p:anim calcmode="lin" valueType="num">
                                      <p:cBhvr>
                                        <p:cTn id="176" dur="500" fill="hold"/>
                                        <p:tgtEl>
                                          <p:spTgt spid="23"/>
                                        </p:tgtEl>
                                        <p:attrNameLst>
                                          <p:attrName>ppt_h</p:attrName>
                                        </p:attrNameLst>
                                      </p:cBhvr>
                                      <p:tavLst>
                                        <p:tav tm="0">
                                          <p:val>
                                            <p:fltVal val="0"/>
                                          </p:val>
                                        </p:tav>
                                        <p:tav tm="100000">
                                          <p:val>
                                            <p:strVal val="#ppt_h"/>
                                          </p:val>
                                        </p:tav>
                                      </p:tavLst>
                                    </p:anim>
                                    <p:animEffect transition="in" filter="fade">
                                      <p:cBhvr>
                                        <p:cTn id="177" dur="500"/>
                                        <p:tgtEl>
                                          <p:spTgt spid="23"/>
                                        </p:tgtEl>
                                      </p:cBhvr>
                                    </p:animEffect>
                                  </p:childTnLst>
                                </p:cTn>
                              </p:par>
                            </p:childTnLst>
                          </p:cTn>
                        </p:par>
                      </p:childTnLst>
                    </p:cTn>
                  </p:par>
                  <p:par>
                    <p:cTn id="178" fill="hold">
                      <p:stCondLst>
                        <p:cond delay="indefinite"/>
                      </p:stCondLst>
                      <p:childTnLst>
                        <p:par>
                          <p:cTn id="179" fill="hold">
                            <p:stCondLst>
                              <p:cond delay="0"/>
                            </p:stCondLst>
                            <p:childTnLst>
                              <p:par>
                                <p:cTn id="180" presetID="53" presetClass="exit" presetSubtype="32" fill="hold" grpId="1" nodeType="clickEffect">
                                  <p:stCondLst>
                                    <p:cond delay="0"/>
                                  </p:stCondLst>
                                  <p:childTnLst>
                                    <p:anim calcmode="lin" valueType="num">
                                      <p:cBhvr>
                                        <p:cTn id="181" dur="500"/>
                                        <p:tgtEl>
                                          <p:spTgt spid="23"/>
                                        </p:tgtEl>
                                        <p:attrNameLst>
                                          <p:attrName>ppt_w</p:attrName>
                                        </p:attrNameLst>
                                      </p:cBhvr>
                                      <p:tavLst>
                                        <p:tav tm="0">
                                          <p:val>
                                            <p:strVal val="ppt_w"/>
                                          </p:val>
                                        </p:tav>
                                        <p:tav tm="100000">
                                          <p:val>
                                            <p:fltVal val="0"/>
                                          </p:val>
                                        </p:tav>
                                      </p:tavLst>
                                    </p:anim>
                                    <p:anim calcmode="lin" valueType="num">
                                      <p:cBhvr>
                                        <p:cTn id="182" dur="500"/>
                                        <p:tgtEl>
                                          <p:spTgt spid="23"/>
                                        </p:tgtEl>
                                        <p:attrNameLst>
                                          <p:attrName>ppt_h</p:attrName>
                                        </p:attrNameLst>
                                      </p:cBhvr>
                                      <p:tavLst>
                                        <p:tav tm="0">
                                          <p:val>
                                            <p:strVal val="ppt_h"/>
                                          </p:val>
                                        </p:tav>
                                        <p:tav tm="100000">
                                          <p:val>
                                            <p:fltVal val="0"/>
                                          </p:val>
                                        </p:tav>
                                      </p:tavLst>
                                    </p:anim>
                                    <p:animEffect transition="out" filter="fade">
                                      <p:cBhvr>
                                        <p:cTn id="183" dur="500"/>
                                        <p:tgtEl>
                                          <p:spTgt spid="23"/>
                                        </p:tgtEl>
                                      </p:cBhvr>
                                    </p:animEffect>
                                    <p:set>
                                      <p:cBhvr>
                                        <p:cTn id="184" dur="1" fill="hold">
                                          <p:stCondLst>
                                            <p:cond delay="499"/>
                                          </p:stCondLst>
                                        </p:cTn>
                                        <p:tgtEl>
                                          <p:spTgt spid="23"/>
                                        </p:tgtEl>
                                        <p:attrNameLst>
                                          <p:attrName>style.visibility</p:attrName>
                                        </p:attrNameLst>
                                      </p:cBhvr>
                                      <p:to>
                                        <p:strVal val="hidden"/>
                                      </p:to>
                                    </p:set>
                                  </p:childTnLst>
                                </p:cTn>
                              </p:par>
                              <p:par>
                                <p:cTn id="185" presetID="8" presetClass="emph" presetSubtype="0" fill="hold" nodeType="withEffect">
                                  <p:stCondLst>
                                    <p:cond delay="0"/>
                                  </p:stCondLst>
                                  <p:childTnLst>
                                    <p:animRot by="21600000">
                                      <p:cBhvr>
                                        <p:cTn id="18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5" grpId="0" animBg="1"/>
      <p:bldP spid="5"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81190" y="274638"/>
            <a:ext cx="6462810" cy="1143000"/>
          </a:xfrm>
        </p:spPr>
        <p:txBody>
          <a:bodyPr/>
          <a:lstStyle/>
          <a:p>
            <a:r>
              <a:rPr lang="fr-FR" dirty="0" smtClean="0"/>
              <a:t>«</a:t>
            </a:r>
            <a:r>
              <a:rPr lang="fr-FR" dirty="0"/>
              <a:t> </a:t>
            </a:r>
            <a:r>
              <a:rPr lang="fr-FR" dirty="0" smtClean="0"/>
              <a:t>Orienté</a:t>
            </a:r>
            <a:r>
              <a:rPr lang="fr-FR" dirty="0"/>
              <a:t> </a:t>
            </a:r>
            <a:r>
              <a:rPr lang="fr-FR" dirty="0" smtClean="0"/>
              <a:t>Objet</a:t>
            </a:r>
            <a:r>
              <a:rPr lang="fr-FR" dirty="0"/>
              <a:t> »</a:t>
            </a:r>
          </a:p>
        </p:txBody>
      </p:sp>
      <p:sp>
        <p:nvSpPr>
          <p:cNvPr id="3" name="Espace réservé du contenu 2"/>
          <p:cNvSpPr>
            <a:spLocks noGrp="1"/>
          </p:cNvSpPr>
          <p:nvPr>
            <p:ph idx="1"/>
          </p:nvPr>
        </p:nvSpPr>
        <p:spPr>
          <a:xfrm>
            <a:off x="457200" y="1600200"/>
            <a:ext cx="8435280" cy="4525963"/>
          </a:xfrm>
        </p:spPr>
        <p:txBody>
          <a:bodyPr/>
          <a:lstStyle/>
          <a:p>
            <a:r>
              <a:rPr lang="fr-FR" dirty="0" smtClean="0"/>
              <a:t>Une </a:t>
            </a:r>
            <a:r>
              <a:rPr lang="fr-FR" dirty="0"/>
              <a:t>application Java est constituée « </a:t>
            </a:r>
            <a:r>
              <a:rPr lang="fr-FR" b="1" dirty="0"/>
              <a:t>d’objets </a:t>
            </a:r>
            <a:r>
              <a:rPr lang="fr-FR" dirty="0"/>
              <a:t>» </a:t>
            </a:r>
            <a:endParaRPr lang="fr-FR" dirty="0" smtClean="0"/>
          </a:p>
          <a:p>
            <a:endParaRPr lang="fr-FR" dirty="0" smtClean="0"/>
          </a:p>
          <a:p>
            <a:r>
              <a:rPr lang="fr-FR" dirty="0" smtClean="0"/>
              <a:t>Chaque </a:t>
            </a:r>
            <a:r>
              <a:rPr lang="fr-FR" dirty="0"/>
              <a:t>objet est constitué de deux parties </a:t>
            </a:r>
            <a:endParaRPr lang="fr-FR" dirty="0" smtClean="0"/>
          </a:p>
          <a:p>
            <a:pPr lvl="1"/>
            <a:r>
              <a:rPr lang="fr-FR" dirty="0" smtClean="0"/>
              <a:t>un </a:t>
            </a:r>
            <a:r>
              <a:rPr lang="fr-FR" dirty="0"/>
              <a:t>ensemble de </a:t>
            </a:r>
            <a:r>
              <a:rPr lang="fr-FR" dirty="0" smtClean="0"/>
              <a:t>propriétés internes</a:t>
            </a:r>
            <a:endParaRPr lang="fr-FR" dirty="0"/>
          </a:p>
          <a:p>
            <a:pPr lvl="1"/>
            <a:r>
              <a:rPr lang="fr-FR" dirty="0"/>
              <a:t>son « comportement », </a:t>
            </a:r>
            <a:r>
              <a:rPr lang="fr-FR" dirty="0" smtClean="0"/>
              <a:t>les actions </a:t>
            </a:r>
            <a:r>
              <a:rPr lang="fr-FR" dirty="0"/>
              <a:t>qu’il peut faire</a:t>
            </a:r>
          </a:p>
          <a:p>
            <a:endParaRPr lang="fr-FR" dirty="0"/>
          </a:p>
        </p:txBody>
      </p:sp>
    </p:spTree>
    <p:extLst>
      <p:ext uri="{BB962C8B-B14F-4D97-AF65-F5344CB8AC3E}">
        <p14:creationId xmlns:p14="http://schemas.microsoft.com/office/powerpoint/2010/main" val="467381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Classes et Objets</a:t>
            </a:r>
            <a:endParaRPr lang="fr-FR" dirty="0"/>
          </a:p>
        </p:txBody>
      </p:sp>
      <p:sp>
        <p:nvSpPr>
          <p:cNvPr id="3" name="Espace réservé du contenu 2"/>
          <p:cNvSpPr>
            <a:spLocks noGrp="1"/>
          </p:cNvSpPr>
          <p:nvPr>
            <p:ph idx="1"/>
          </p:nvPr>
        </p:nvSpPr>
        <p:spPr>
          <a:xfrm>
            <a:off x="457199" y="1600200"/>
            <a:ext cx="7833621" cy="4525963"/>
          </a:xfrm>
        </p:spPr>
        <p:txBody>
          <a:bodyPr/>
          <a:lstStyle/>
          <a:p>
            <a:r>
              <a:rPr lang="fr-FR" dirty="0"/>
              <a:t>Pour décrire un </a:t>
            </a:r>
            <a:r>
              <a:rPr lang="fr-FR" b="1" dirty="0" smtClean="0"/>
              <a:t>objet</a:t>
            </a:r>
            <a:r>
              <a:rPr lang="fr-FR" dirty="0" smtClean="0"/>
              <a:t>,</a:t>
            </a:r>
            <a:br>
              <a:rPr lang="fr-FR" dirty="0" smtClean="0"/>
            </a:br>
            <a:r>
              <a:rPr lang="fr-FR" dirty="0" smtClean="0"/>
              <a:t>on </a:t>
            </a:r>
            <a:r>
              <a:rPr lang="fr-FR" dirty="0"/>
              <a:t>va définir une </a:t>
            </a:r>
            <a:r>
              <a:rPr lang="fr-FR" b="1" dirty="0"/>
              <a:t>classe</a:t>
            </a:r>
            <a:r>
              <a:rPr lang="fr-FR" dirty="0"/>
              <a:t>. </a:t>
            </a:r>
            <a:endParaRPr lang="fr-FR" dirty="0" smtClean="0"/>
          </a:p>
          <a:p>
            <a:endParaRPr lang="fr-FR" dirty="0" smtClean="0"/>
          </a:p>
          <a:p>
            <a:r>
              <a:rPr lang="fr-FR" dirty="0" smtClean="0"/>
              <a:t>Une </a:t>
            </a:r>
            <a:r>
              <a:rPr lang="fr-FR" b="1" dirty="0"/>
              <a:t>classe</a:t>
            </a:r>
            <a:r>
              <a:rPr lang="fr-FR" dirty="0"/>
              <a:t> est une sorte de « </a:t>
            </a:r>
            <a:r>
              <a:rPr lang="fr-FR" b="1" dirty="0"/>
              <a:t>modèle</a:t>
            </a:r>
            <a:r>
              <a:rPr lang="fr-FR" dirty="0"/>
              <a:t> » qui permet de </a:t>
            </a:r>
            <a:r>
              <a:rPr lang="fr-FR" dirty="0" smtClean="0"/>
              <a:t>construire </a:t>
            </a:r>
            <a:r>
              <a:rPr lang="fr-FR" dirty="0"/>
              <a:t>des </a:t>
            </a:r>
            <a:r>
              <a:rPr lang="fr-FR" dirty="0" smtClean="0"/>
              <a:t>objets</a:t>
            </a:r>
          </a:p>
          <a:p>
            <a:pPr lvl="1"/>
            <a:r>
              <a:rPr lang="fr-FR" dirty="0" smtClean="0"/>
              <a:t>On dit aussi que ces objets sont des « instances » de la classe</a:t>
            </a:r>
          </a:p>
        </p:txBody>
      </p:sp>
      <p:pic>
        <p:nvPicPr>
          <p:cNvPr id="4" name="Image 3"/>
          <p:cNvPicPr/>
          <p:nvPr/>
        </p:nvPicPr>
        <p:blipFill>
          <a:blip r:embed="rId2">
            <a:extLst>
              <a:ext uri="{28A0092B-C50C-407E-A947-70E740481C1C}">
                <a14:useLocalDpi xmlns:a14="http://schemas.microsoft.com/office/drawing/2010/main" val="0"/>
              </a:ext>
            </a:extLst>
          </a:blip>
          <a:srcRect/>
          <a:stretch>
            <a:fillRect/>
          </a:stretch>
        </p:blipFill>
        <p:spPr bwMode="auto">
          <a:xfrm>
            <a:off x="6320464" y="1292679"/>
            <a:ext cx="2604302" cy="230778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590828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fontScale="32500" lnSpcReduction="20000"/>
          </a:bodyPr>
          <a:lstStyle/>
          <a:p>
            <a:pPr marL="0" indent="0">
              <a:buNone/>
            </a:pP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a:solidFill>
                  <a:srgbClr val="7F0055"/>
                </a:solidFill>
                <a:latin typeface="Monaco"/>
                <a:ea typeface="ＭＳ 明朝"/>
              </a:rPr>
              <a:t>class</a:t>
            </a:r>
            <a:r>
              <a:rPr lang="fr-FR" dirty="0">
                <a:solidFill>
                  <a:srgbClr val="000000"/>
                </a:solidFill>
                <a:latin typeface="Monaco"/>
                <a:ea typeface="ＭＳ 明朝"/>
              </a:rPr>
              <a:t> </a:t>
            </a:r>
            <a:r>
              <a:rPr lang="fr-FR" dirty="0" err="1">
                <a:solidFill>
                  <a:srgbClr val="000000"/>
                </a:solidFill>
                <a:latin typeface="Monaco"/>
                <a:ea typeface="ＭＳ 明朝"/>
              </a:rPr>
              <a:t>GameElement</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err="1">
                <a:solidFill>
                  <a:srgbClr val="7F0055"/>
                </a:solidFill>
                <a:latin typeface="Monaco"/>
                <a:ea typeface="ＭＳ 明朝"/>
              </a:rPr>
              <a:t>private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r>
              <a:rPr lang="fr-FR" b="1" dirty="0" err="1">
                <a:solidFill>
                  <a:srgbClr val="7F0055"/>
                </a:solidFill>
                <a:latin typeface="Monaco"/>
                <a:ea typeface="ＭＳ 明朝"/>
              </a:rPr>
              <a:t>private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dirty="0" err="1">
                <a:solidFill>
                  <a:srgbClr val="000000"/>
                </a:solidFill>
                <a:latin typeface="Monaco"/>
                <a:ea typeface="ＭＳ 明朝"/>
              </a:rPr>
              <a:t>GameElement</a:t>
            </a:r>
            <a:r>
              <a:rPr lang="fr-FR" dirty="0">
                <a:solidFill>
                  <a:srgbClr val="000000"/>
                </a:solidFill>
                <a:latin typeface="Monaco"/>
                <a:ea typeface="ＭＳ 明朝"/>
              </a:rPr>
              <a:t>(</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initX</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initY</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err="1">
                <a:solidFill>
                  <a:srgbClr val="000000"/>
                </a:solidFill>
                <a:latin typeface="Monaco"/>
                <a:ea typeface="ＭＳ 明朝"/>
              </a:rPr>
              <a:t>initX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 = </a:t>
            </a:r>
            <a:r>
              <a:rPr lang="fr-FR" dirty="0" err="1">
                <a:solidFill>
                  <a:srgbClr val="000000"/>
                </a:solidFill>
                <a:latin typeface="Monaco"/>
                <a:ea typeface="ＭＳ 明朝"/>
              </a:rPr>
              <a:t>initY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getX</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return</a:t>
            </a: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endParaRPr lang="fr-FR" dirty="0">
              <a:solidFill>
                <a:srgbClr val="000000"/>
              </a:solidFill>
              <a:latin typeface="Monaco"/>
              <a:ea typeface="ＭＳ 明朝"/>
            </a:endParaRP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getY</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return</a:t>
            </a:r>
            <a:r>
              <a:rPr lang="fr-FR" dirty="0">
                <a:solidFill>
                  <a:srgbClr val="000000"/>
                </a:solidFill>
                <a:latin typeface="Monaco"/>
                <a:ea typeface="ＭＳ 明朝"/>
              </a:rPr>
              <a:t> </a:t>
            </a:r>
            <a:r>
              <a:rPr lang="fr-FR" dirty="0">
                <a:solidFill>
                  <a:srgbClr val="0000C0"/>
                </a:solidFill>
                <a:latin typeface="Monaco"/>
                <a:ea typeface="ＭＳ 明朝"/>
              </a:rPr>
              <a:t>y</a:t>
            </a:r>
            <a:r>
              <a:rPr lang="fr-FR" dirty="0">
                <a:solidFill>
                  <a:srgbClr val="000000"/>
                </a:solidFill>
                <a:latin typeface="Monaco"/>
                <a:ea typeface="ＭＳ 明朝"/>
              </a:rPr>
              <a:t>;</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b="1" dirty="0">
                <a:solidFill>
                  <a:srgbClr val="7F0055"/>
                </a:solidFill>
                <a:latin typeface="Monaco"/>
                <a:ea typeface="ＭＳ 明朝"/>
              </a:rPr>
              <a:t>public</a:t>
            </a:r>
            <a:r>
              <a:rPr lang="fr-FR" dirty="0">
                <a:solidFill>
                  <a:srgbClr val="000000"/>
                </a:solidFill>
                <a:latin typeface="Monaco"/>
                <a:ea typeface="ＭＳ 明朝"/>
              </a:rPr>
              <a:t> </a:t>
            </a:r>
            <a:r>
              <a:rPr lang="fr-FR" b="1" dirty="0" err="1">
                <a:solidFill>
                  <a:srgbClr val="7F0055"/>
                </a:solidFill>
                <a:latin typeface="Monaco"/>
                <a:ea typeface="ＭＳ 明朝"/>
              </a:rPr>
              <a:t>void</a:t>
            </a:r>
            <a:r>
              <a:rPr lang="fr-FR" dirty="0">
                <a:solidFill>
                  <a:srgbClr val="000000"/>
                </a:solidFill>
                <a:latin typeface="Monaco"/>
                <a:ea typeface="ＭＳ 明朝"/>
              </a:rPr>
              <a:t> move(</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xMove</a:t>
            </a:r>
            <a:r>
              <a:rPr lang="fr-FR" dirty="0">
                <a:solidFill>
                  <a:srgbClr val="000000"/>
                </a:solidFill>
                <a:latin typeface="Monaco"/>
                <a:ea typeface="ＭＳ 明朝"/>
              </a:rPr>
              <a:t>, </a:t>
            </a:r>
            <a:r>
              <a:rPr lang="fr-FR" b="1" dirty="0" err="1">
                <a:solidFill>
                  <a:srgbClr val="7F0055"/>
                </a:solidFill>
                <a:latin typeface="Monaco"/>
                <a:ea typeface="ＭＳ 明朝"/>
              </a:rPr>
              <a:t>int</a:t>
            </a:r>
            <a:r>
              <a:rPr lang="fr-FR" dirty="0">
                <a:solidFill>
                  <a:srgbClr val="000000"/>
                </a:solidFill>
                <a:latin typeface="Monaco"/>
                <a:ea typeface="ＭＳ 明朝"/>
              </a:rPr>
              <a:t> </a:t>
            </a:r>
            <a:r>
              <a:rPr lang="fr-FR" dirty="0" err="1">
                <a:solidFill>
                  <a:srgbClr val="000000"/>
                </a:solidFill>
                <a:latin typeface="Monaco"/>
                <a:ea typeface="ＭＳ 明朝"/>
              </a:rPr>
              <a:t>yMove</a:t>
            </a:r>
            <a:r>
              <a:rPr lang="fr-FR" dirty="0">
                <a:solidFill>
                  <a:srgbClr val="000000"/>
                </a:solidFill>
                <a:latin typeface="Monaco"/>
                <a:ea typeface="ＭＳ 明朝"/>
              </a:rPr>
              <a:t>) {</a:t>
            </a:r>
          </a:p>
          <a:p>
            <a:pPr marL="0" indent="0">
              <a:buNone/>
            </a:pPr>
            <a:r>
              <a:rPr lang="fr-FR" dirty="0">
                <a:solidFill>
                  <a:srgbClr val="000000"/>
                </a:solidFill>
                <a:latin typeface="Monaco"/>
                <a:ea typeface="ＭＳ 明朝"/>
              </a:rPr>
              <a:t>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a:solidFill>
                  <a:srgbClr val="0000C0"/>
                </a:solidFill>
                <a:latin typeface="Monaco"/>
                <a:ea typeface="ＭＳ 明朝"/>
              </a:rPr>
              <a:t>x</a:t>
            </a:r>
            <a:r>
              <a:rPr lang="fr-FR" dirty="0">
                <a:solidFill>
                  <a:srgbClr val="000000"/>
                </a:solidFill>
                <a:latin typeface="Monaco"/>
                <a:ea typeface="ＭＳ 明朝"/>
              </a:rPr>
              <a:t> + </a:t>
            </a:r>
            <a:r>
              <a:rPr lang="fr-FR" dirty="0" err="1">
                <a:solidFill>
                  <a:srgbClr val="000000"/>
                </a:solidFill>
                <a:latin typeface="Monaco"/>
                <a:ea typeface="ＭＳ 明朝"/>
              </a:rPr>
              <a:t>xMove</a:t>
            </a:r>
            <a:r>
              <a:rPr lang="fr-FR" dirty="0">
                <a:solidFill>
                  <a:srgbClr val="000000"/>
                </a:solidFill>
                <a:latin typeface="Monaco"/>
                <a:ea typeface="ＭＳ 明朝"/>
              </a:rPr>
              <a:t>;</a:t>
            </a:r>
          </a:p>
          <a:p>
            <a:pPr marL="0" indent="0">
              <a:buNone/>
            </a:pPr>
            <a:r>
              <a:rPr lang="es-ES_tradnl" dirty="0">
                <a:solidFill>
                  <a:srgbClr val="000000"/>
                </a:solidFill>
                <a:latin typeface="Monaco"/>
                <a:ea typeface="ＭＳ 明朝"/>
              </a:rPr>
              <a:t>		</a:t>
            </a:r>
            <a:r>
              <a:rPr lang="es-ES_tradnl" dirty="0">
                <a:solidFill>
                  <a:srgbClr val="0000C0"/>
                </a:solidFill>
                <a:latin typeface="Monaco"/>
                <a:ea typeface="ＭＳ 明朝"/>
              </a:rPr>
              <a:t>y</a:t>
            </a:r>
            <a:r>
              <a:rPr lang="es-ES_tradnl" dirty="0">
                <a:solidFill>
                  <a:srgbClr val="000000"/>
                </a:solidFill>
                <a:latin typeface="Monaco"/>
                <a:ea typeface="ＭＳ 明朝"/>
              </a:rPr>
              <a:t> = </a:t>
            </a:r>
            <a:r>
              <a:rPr lang="es-ES_tradnl" dirty="0">
                <a:solidFill>
                  <a:srgbClr val="0000C0"/>
                </a:solidFill>
                <a:latin typeface="Monaco"/>
                <a:ea typeface="ＭＳ 明朝"/>
              </a:rPr>
              <a:t>y</a:t>
            </a:r>
            <a:r>
              <a:rPr lang="es-ES_tradnl" dirty="0">
                <a:solidFill>
                  <a:srgbClr val="000000"/>
                </a:solidFill>
                <a:latin typeface="Monaco"/>
                <a:ea typeface="ＭＳ 明朝"/>
              </a:rPr>
              <a:t> + </a:t>
            </a:r>
            <a:r>
              <a:rPr lang="es-ES_tradnl" dirty="0" err="1">
                <a:solidFill>
                  <a:srgbClr val="000000"/>
                </a:solidFill>
                <a:latin typeface="Monaco"/>
                <a:ea typeface="ＭＳ 明朝"/>
              </a:rPr>
              <a:t>yMove</a:t>
            </a:r>
            <a:r>
              <a:rPr lang="es-ES_tradnl" dirty="0">
                <a:solidFill>
                  <a:srgbClr val="000000"/>
                </a:solidFill>
                <a:latin typeface="Monaco"/>
                <a:ea typeface="ＭＳ 明朝"/>
              </a:rPr>
              <a:t>;</a:t>
            </a:r>
          </a:p>
          <a:p>
            <a:pPr marL="0" indent="0">
              <a:buNone/>
            </a:pPr>
            <a:r>
              <a:rPr lang="es-ES_tradnl" dirty="0">
                <a:solidFill>
                  <a:srgbClr val="000000"/>
                </a:solidFill>
                <a:latin typeface="Monaco"/>
                <a:ea typeface="ＭＳ 明朝"/>
              </a:rPr>
              <a:t>	}</a:t>
            </a:r>
          </a:p>
          <a:p>
            <a:pPr marL="0" indent="0">
              <a:buNone/>
            </a:pPr>
            <a:r>
              <a:rPr lang="es-ES_tradnl" dirty="0">
                <a:solidFill>
                  <a:srgbClr val="000000"/>
                </a:solidFill>
                <a:latin typeface="Monaco"/>
                <a:ea typeface="ＭＳ 明朝"/>
              </a:rPr>
              <a:t>}</a:t>
            </a:r>
            <a:endParaRPr lang="es-ES_tradnl" sz="4000" dirty="0">
              <a:solidFill>
                <a:srgbClr val="3066AC"/>
              </a:solidFill>
              <a:latin typeface="Courier"/>
              <a:ea typeface="ＭＳ 明朝"/>
            </a:endParaRPr>
          </a:p>
          <a:p>
            <a:pPr marL="0" indent="0">
              <a:buNone/>
            </a:pPr>
            <a:endParaRPr lang="fr-FR" dirty="0"/>
          </a:p>
        </p:txBody>
      </p:sp>
      <p:pic>
        <p:nvPicPr>
          <p:cNvPr id="6" name="Image 5"/>
          <p:cNvPicPr>
            <a:picLocks noChangeAspect="1"/>
          </p:cNvPicPr>
          <p:nvPr/>
        </p:nvPicPr>
        <p:blipFill>
          <a:blip r:embed="rId3"/>
          <a:stretch>
            <a:fillRect/>
          </a:stretch>
        </p:blipFill>
        <p:spPr>
          <a:xfrm>
            <a:off x="5562957" y="4336851"/>
            <a:ext cx="2496166" cy="2088232"/>
          </a:xfrm>
          <a:prstGeom prst="rect">
            <a:avLst/>
          </a:prstGeom>
        </p:spPr>
      </p:pic>
      <p:sp>
        <p:nvSpPr>
          <p:cNvPr id="25" name="Titre 24"/>
          <p:cNvSpPr>
            <a:spLocks noGrp="1"/>
          </p:cNvSpPr>
          <p:nvPr>
            <p:ph type="title"/>
          </p:nvPr>
        </p:nvSpPr>
        <p:spPr/>
        <p:txBody>
          <a:bodyPr/>
          <a:lstStyle/>
          <a:p>
            <a:r>
              <a:rPr lang="fr-FR" dirty="0" smtClean="0"/>
              <a:t>Une classe Java</a:t>
            </a:r>
            <a:endParaRPr lang="fr-FR" dirty="0"/>
          </a:p>
        </p:txBody>
      </p:sp>
    </p:spTree>
    <p:extLst>
      <p:ext uri="{BB962C8B-B14F-4D97-AF65-F5344CB8AC3E}">
        <p14:creationId xmlns:p14="http://schemas.microsoft.com/office/powerpoint/2010/main" val="196886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Bobby-</a:t>
            </a:r>
            <a:r>
              <a:rPr lang="fr-FR" dirty="0" err="1" smtClean="0"/>
              <a:t>Snake</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7</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7" name="Image 6"/>
          <p:cNvPicPr/>
          <p:nvPr/>
        </p:nvPicPr>
        <p:blipFill>
          <a:blip r:embed="rId3">
            <a:extLst>
              <a:ext uri="{28A0092B-C50C-407E-A947-70E740481C1C}">
                <a14:useLocalDpi xmlns:a14="http://schemas.microsoft.com/office/drawing/2010/main" val="0"/>
              </a:ext>
            </a:extLst>
          </a:blip>
          <a:srcRect/>
          <a:stretch>
            <a:fillRect/>
          </a:stretch>
        </p:blipFill>
        <p:spPr bwMode="auto">
          <a:xfrm>
            <a:off x="953034" y="1020743"/>
            <a:ext cx="7626236" cy="5922011"/>
          </a:xfrm>
          <a:prstGeom prst="rect">
            <a:avLst/>
          </a:prstGeom>
          <a:noFill/>
          <a:ln>
            <a:noFill/>
          </a:ln>
        </p:spPr>
      </p:pic>
    </p:spTree>
    <p:extLst>
      <p:ext uri="{BB962C8B-B14F-4D97-AF65-F5344CB8AC3E}">
        <p14:creationId xmlns:p14="http://schemas.microsoft.com/office/powerpoint/2010/main" val="18031825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Nouveau scénario</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8</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772363" y="1202819"/>
            <a:ext cx="7857124" cy="5772067"/>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2102266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Création du World</a:t>
            </a:r>
            <a:endParaRPr lang="fr-FR" dirty="0"/>
          </a:p>
        </p:txBody>
      </p:sp>
      <p:sp>
        <p:nvSpPr>
          <p:cNvPr id="4" name="Espace réservé du numéro de diapositive 3"/>
          <p:cNvSpPr>
            <a:spLocks noGrp="1"/>
          </p:cNvSpPr>
          <p:nvPr>
            <p:ph type="sldNum" sz="quarter" idx="12"/>
          </p:nvPr>
        </p:nvSpPr>
        <p:spPr>
          <a:xfrm>
            <a:off x="6553200" y="6356350"/>
            <a:ext cx="2133600" cy="365125"/>
          </a:xfrm>
          <a:prstGeom prst="rect">
            <a:avLst/>
          </a:prstGeom>
        </p:spPr>
        <p:txBody>
          <a:bodyPr/>
          <a:lstStyle/>
          <a:p>
            <a:pPr algn="r"/>
            <a:fld id="{6C0001A9-357E-7541-840E-1F18FD9D64CA}" type="slidenum">
              <a:rPr lang="en-US" smtClean="0"/>
              <a:pPr algn="r"/>
              <a:t>9</a:t>
            </a:fld>
            <a:endParaRPr lang="en-US" dirty="0"/>
          </a:p>
        </p:txBody>
      </p:sp>
      <p:sp>
        <p:nvSpPr>
          <p:cNvPr id="5" name="Espace réservé du pied de page 4"/>
          <p:cNvSpPr>
            <a:spLocks noGrp="1"/>
          </p:cNvSpPr>
          <p:nvPr>
            <p:ph type="ftr" sz="quarter" idx="11"/>
          </p:nvPr>
        </p:nvSpPr>
        <p:spPr/>
        <p:txBody>
          <a:bodyPr/>
          <a:lstStyle/>
          <a:p>
            <a:pPr algn="ctr"/>
            <a:endParaRPr lang="en-US" dirty="0"/>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75252" y="1417637"/>
            <a:ext cx="3130559" cy="1623849"/>
          </a:xfrm>
          <a:prstGeom prst="rect">
            <a:avLst/>
          </a:prstGeom>
          <a:noFill/>
          <a:ln>
            <a:noFill/>
          </a:ln>
          <a:extLst>
            <a:ext uri="{FAA26D3D-D897-4be2-8F04-BA451C77F1D7}">
              <ma14:placeholderFlag xmlns:ma14="http://schemas.microsoft.com/office/mac/drawingml/2011/main"/>
            </a:ext>
          </a:extLst>
        </p:spPr>
      </p:pic>
      <p:pic>
        <p:nvPicPr>
          <p:cNvPr id="7" name="Image 6"/>
          <p:cNvPicPr/>
          <p:nvPr/>
        </p:nvPicPr>
        <p:blipFill>
          <a:blip r:embed="rId4">
            <a:extLst>
              <a:ext uri="{28A0092B-C50C-407E-A947-70E740481C1C}">
                <a14:useLocalDpi xmlns:a14="http://schemas.microsoft.com/office/drawing/2010/main" val="0"/>
              </a:ext>
            </a:extLst>
          </a:blip>
          <a:srcRect/>
          <a:stretch>
            <a:fillRect/>
          </a:stretch>
        </p:blipFill>
        <p:spPr bwMode="auto">
          <a:xfrm>
            <a:off x="1906082" y="1707855"/>
            <a:ext cx="4655585" cy="4238969"/>
          </a:xfrm>
          <a:prstGeom prst="rect">
            <a:avLst/>
          </a:prstGeom>
          <a:noFill/>
          <a:ln>
            <a:noFill/>
          </a:ln>
          <a:extLst>
            <a:ext uri="{FAA26D3D-D897-4be2-8F04-BA451C77F1D7}">
              <ma14:placeholderFlag xmlns:ma14="http://schemas.microsoft.com/office/mac/drawingml/2011/main"/>
            </a:ext>
          </a:extLst>
        </p:spPr>
      </p:pic>
      <p:pic>
        <p:nvPicPr>
          <p:cNvPr id="8" name="Image 7"/>
          <p:cNvPicPr/>
          <p:nvPr/>
        </p:nvPicPr>
        <p:blipFill>
          <a:blip r:embed="rId5">
            <a:extLst>
              <a:ext uri="{28A0092B-C50C-407E-A947-70E740481C1C}">
                <a14:useLocalDpi xmlns:a14="http://schemas.microsoft.com/office/drawing/2010/main" val="0"/>
              </a:ext>
            </a:extLst>
          </a:blip>
          <a:srcRect/>
          <a:stretch>
            <a:fillRect/>
          </a:stretch>
        </p:blipFill>
        <p:spPr bwMode="auto">
          <a:xfrm>
            <a:off x="5181598" y="4063716"/>
            <a:ext cx="3642331" cy="2142839"/>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843329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253</TotalTime>
  <Words>1193</Words>
  <Application>Microsoft Macintosh PowerPoint</Application>
  <PresentationFormat>On-screen Show (4:3)</PresentationFormat>
  <Paragraphs>438</Paragraphs>
  <Slides>33</Slides>
  <Notes>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Office Theme</vt:lpstr>
      <vt:lpstr>Document</vt:lpstr>
      <vt:lpstr>Greenfoot Workshop</vt:lpstr>
      <vt:lpstr>Greenfoot</vt:lpstr>
      <vt:lpstr>Le langage Java</vt:lpstr>
      <vt:lpstr>« Orienté Objet »</vt:lpstr>
      <vt:lpstr>Classes et Objets</vt:lpstr>
      <vt:lpstr>Une classe Java</vt:lpstr>
      <vt:lpstr>Bobby-Snake</vt:lpstr>
      <vt:lpstr>Nouveau scénario</vt:lpstr>
      <vt:lpstr>Création du World</vt:lpstr>
      <vt:lpstr>Snake World</vt:lpstr>
      <vt:lpstr>Le code de SnakeWorld</vt:lpstr>
      <vt:lpstr>Inspect World</vt:lpstr>
      <vt:lpstr>Changer le code</vt:lpstr>
      <vt:lpstr>Créer un bloc</vt:lpstr>
      <vt:lpstr>Création du Border</vt:lpstr>
      <vt:lpstr>Coordonées</vt:lpstr>
      <vt:lpstr>Afficher les bords</vt:lpstr>
      <vt:lpstr>Les boucles for</vt:lpstr>
      <vt:lpstr>Les bords du jeu</vt:lpstr>
      <vt:lpstr>Class SnakeBody</vt:lpstr>
      <vt:lpstr>Modif SnakeWorld</vt:lpstr>
      <vt:lpstr>Déplacement</vt:lpstr>
      <vt:lpstr>L’instruction « if »</vt:lpstr>
      <vt:lpstr>Taille du serpent</vt:lpstr>
      <vt:lpstr>Changement de direction</vt:lpstr>
      <vt:lpstr>Les collisions (1)</vt:lpstr>
      <vt:lpstr>Les collisions (2)</vt:lpstr>
      <vt:lpstr>Ajout d’une pomme (1)</vt:lpstr>
      <vt:lpstr>Ajout d’une pomme (2)</vt:lpstr>
      <vt:lpstr>Collision d’une pomme</vt:lpstr>
      <vt:lpstr>Ajouter du son</vt:lpstr>
      <vt:lpstr>Félicitations !</vt:lpstr>
      <vt:lpstr>Une classe Java</vt:lpstr>
    </vt:vector>
  </TitlesOfParts>
  <Manager/>
  <Company>www.devoxx4kids.com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De Luca</dc:creator>
  <cp:keywords/>
  <dc:description/>
  <cp:lastModifiedBy>Daniel De Luca</cp:lastModifiedBy>
  <cp:revision>78</cp:revision>
  <dcterms:created xsi:type="dcterms:W3CDTF">2012-11-17T11:43:16Z</dcterms:created>
  <dcterms:modified xsi:type="dcterms:W3CDTF">2013-11-26T09:37:29Z</dcterms:modified>
  <cp:category/>
</cp:coreProperties>
</file>